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5" r:id="rId3"/>
    <p:sldId id="298" r:id="rId4"/>
    <p:sldId id="293" r:id="rId5"/>
    <p:sldId id="296" r:id="rId6"/>
    <p:sldId id="318" r:id="rId7"/>
    <p:sldId id="301" r:id="rId8"/>
    <p:sldId id="306" r:id="rId9"/>
    <p:sldId id="312" r:id="rId10"/>
    <p:sldId id="316" r:id="rId11"/>
    <p:sldId id="317" r:id="rId12"/>
    <p:sldId id="319" r:id="rId13"/>
    <p:sldId id="297" r:id="rId14"/>
    <p:sldId id="320" r:id="rId15"/>
    <p:sldId id="321" r:id="rId16"/>
    <p:sldId id="31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115" d="100"/>
          <a:sy n="115" d="100"/>
        </p:scale>
        <p:origin x="31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4E083-23A7-AD29-537E-5A02B23E60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48960C-EBD4-D790-5269-30967F43CE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B297DE-7A6A-AD44-9A20-27CAB3AFD570}"/>
              </a:ext>
            </a:extLst>
          </p:cNvPr>
          <p:cNvSpPr>
            <a:spLocks noGrp="1"/>
          </p:cNvSpPr>
          <p:nvPr>
            <p:ph type="dt" sz="half" idx="10"/>
          </p:nvPr>
        </p:nvSpPr>
        <p:spPr/>
        <p:txBody>
          <a:bodyPr/>
          <a:lstStyle/>
          <a:p>
            <a:fld id="{6E3C3A4B-FA2D-4B5A-8E36-C2B2E5429597}" type="datetimeFigureOut">
              <a:rPr lang="en-US" smtClean="0"/>
              <a:t>8/1/2023</a:t>
            </a:fld>
            <a:endParaRPr lang="en-US"/>
          </a:p>
        </p:txBody>
      </p:sp>
      <p:sp>
        <p:nvSpPr>
          <p:cNvPr id="5" name="Footer Placeholder 4">
            <a:extLst>
              <a:ext uri="{FF2B5EF4-FFF2-40B4-BE49-F238E27FC236}">
                <a16:creationId xmlns:a16="http://schemas.microsoft.com/office/drawing/2014/main" id="{95F14C94-EDDC-5C3E-9423-1C65832D65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C8807E-F1BB-8139-952A-21926B854C6A}"/>
              </a:ext>
            </a:extLst>
          </p:cNvPr>
          <p:cNvSpPr>
            <a:spLocks noGrp="1"/>
          </p:cNvSpPr>
          <p:nvPr>
            <p:ph type="sldNum" sz="quarter" idx="12"/>
          </p:nvPr>
        </p:nvSpPr>
        <p:spPr/>
        <p:txBody>
          <a:bodyPr/>
          <a:lstStyle/>
          <a:p>
            <a:fld id="{215A2CEB-CD88-4F48-83A2-56CEE8A3E7F6}" type="slidenum">
              <a:rPr lang="en-US" smtClean="0"/>
              <a:t>‹#›</a:t>
            </a:fld>
            <a:endParaRPr lang="en-US"/>
          </a:p>
        </p:txBody>
      </p:sp>
    </p:spTree>
    <p:extLst>
      <p:ext uri="{BB962C8B-B14F-4D97-AF65-F5344CB8AC3E}">
        <p14:creationId xmlns:p14="http://schemas.microsoft.com/office/powerpoint/2010/main" val="4113686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6D85A-1328-CE02-1B1C-9E372097C2A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A815E86-012D-68E1-F437-D03368F28F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39B8BE-0EEB-B78E-3570-28C7122C590B}"/>
              </a:ext>
            </a:extLst>
          </p:cNvPr>
          <p:cNvSpPr>
            <a:spLocks noGrp="1"/>
          </p:cNvSpPr>
          <p:nvPr>
            <p:ph type="dt" sz="half" idx="10"/>
          </p:nvPr>
        </p:nvSpPr>
        <p:spPr/>
        <p:txBody>
          <a:bodyPr/>
          <a:lstStyle/>
          <a:p>
            <a:fld id="{6E3C3A4B-FA2D-4B5A-8E36-C2B2E5429597}" type="datetimeFigureOut">
              <a:rPr lang="en-US" smtClean="0"/>
              <a:t>8/1/2023</a:t>
            </a:fld>
            <a:endParaRPr lang="en-US"/>
          </a:p>
        </p:txBody>
      </p:sp>
      <p:sp>
        <p:nvSpPr>
          <p:cNvPr id="5" name="Footer Placeholder 4">
            <a:extLst>
              <a:ext uri="{FF2B5EF4-FFF2-40B4-BE49-F238E27FC236}">
                <a16:creationId xmlns:a16="http://schemas.microsoft.com/office/drawing/2014/main" id="{EB998FA8-CEB0-9B75-2B85-DA575B9821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A180D6-664D-6FFC-EBE6-CD4F45A56EDA}"/>
              </a:ext>
            </a:extLst>
          </p:cNvPr>
          <p:cNvSpPr>
            <a:spLocks noGrp="1"/>
          </p:cNvSpPr>
          <p:nvPr>
            <p:ph type="sldNum" sz="quarter" idx="12"/>
          </p:nvPr>
        </p:nvSpPr>
        <p:spPr/>
        <p:txBody>
          <a:bodyPr/>
          <a:lstStyle/>
          <a:p>
            <a:fld id="{215A2CEB-CD88-4F48-83A2-56CEE8A3E7F6}" type="slidenum">
              <a:rPr lang="en-US" smtClean="0"/>
              <a:t>‹#›</a:t>
            </a:fld>
            <a:endParaRPr lang="en-US"/>
          </a:p>
        </p:txBody>
      </p:sp>
    </p:spTree>
    <p:extLst>
      <p:ext uri="{BB962C8B-B14F-4D97-AF65-F5344CB8AC3E}">
        <p14:creationId xmlns:p14="http://schemas.microsoft.com/office/powerpoint/2010/main" val="211981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684EB1-A715-1BFF-07C1-2B0512D13A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ECD4AAC-C297-54B0-31F3-E5300F9251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5482C9-9DA8-FF2C-90AD-68055B20CF12}"/>
              </a:ext>
            </a:extLst>
          </p:cNvPr>
          <p:cNvSpPr>
            <a:spLocks noGrp="1"/>
          </p:cNvSpPr>
          <p:nvPr>
            <p:ph type="dt" sz="half" idx="10"/>
          </p:nvPr>
        </p:nvSpPr>
        <p:spPr/>
        <p:txBody>
          <a:bodyPr/>
          <a:lstStyle/>
          <a:p>
            <a:fld id="{6E3C3A4B-FA2D-4B5A-8E36-C2B2E5429597}" type="datetimeFigureOut">
              <a:rPr lang="en-US" smtClean="0"/>
              <a:t>8/1/2023</a:t>
            </a:fld>
            <a:endParaRPr lang="en-US"/>
          </a:p>
        </p:txBody>
      </p:sp>
      <p:sp>
        <p:nvSpPr>
          <p:cNvPr id="5" name="Footer Placeholder 4">
            <a:extLst>
              <a:ext uri="{FF2B5EF4-FFF2-40B4-BE49-F238E27FC236}">
                <a16:creationId xmlns:a16="http://schemas.microsoft.com/office/drawing/2014/main" id="{E5B2EBAA-07B6-A836-CA81-8418D01E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D31995-E59C-BF91-E9F6-FE15BA4DAE00}"/>
              </a:ext>
            </a:extLst>
          </p:cNvPr>
          <p:cNvSpPr>
            <a:spLocks noGrp="1"/>
          </p:cNvSpPr>
          <p:nvPr>
            <p:ph type="sldNum" sz="quarter" idx="12"/>
          </p:nvPr>
        </p:nvSpPr>
        <p:spPr/>
        <p:txBody>
          <a:bodyPr/>
          <a:lstStyle/>
          <a:p>
            <a:fld id="{215A2CEB-CD88-4F48-83A2-56CEE8A3E7F6}" type="slidenum">
              <a:rPr lang="en-US" smtClean="0"/>
              <a:t>‹#›</a:t>
            </a:fld>
            <a:endParaRPr lang="en-US"/>
          </a:p>
        </p:txBody>
      </p:sp>
    </p:spTree>
    <p:extLst>
      <p:ext uri="{BB962C8B-B14F-4D97-AF65-F5344CB8AC3E}">
        <p14:creationId xmlns:p14="http://schemas.microsoft.com/office/powerpoint/2010/main" val="2688392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CFA6F-AE00-2FFC-10EB-94C0BA9FC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56F033-85BA-649E-7BD8-3D32A69012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70EC41-1A3E-4B2E-16AE-AC28C59470D4}"/>
              </a:ext>
            </a:extLst>
          </p:cNvPr>
          <p:cNvSpPr>
            <a:spLocks noGrp="1"/>
          </p:cNvSpPr>
          <p:nvPr>
            <p:ph type="dt" sz="half" idx="10"/>
          </p:nvPr>
        </p:nvSpPr>
        <p:spPr/>
        <p:txBody>
          <a:bodyPr/>
          <a:lstStyle/>
          <a:p>
            <a:fld id="{6E3C3A4B-FA2D-4B5A-8E36-C2B2E5429597}" type="datetimeFigureOut">
              <a:rPr lang="en-US" smtClean="0"/>
              <a:t>8/1/2023</a:t>
            </a:fld>
            <a:endParaRPr lang="en-US"/>
          </a:p>
        </p:txBody>
      </p:sp>
      <p:sp>
        <p:nvSpPr>
          <p:cNvPr id="5" name="Footer Placeholder 4">
            <a:extLst>
              <a:ext uri="{FF2B5EF4-FFF2-40B4-BE49-F238E27FC236}">
                <a16:creationId xmlns:a16="http://schemas.microsoft.com/office/drawing/2014/main" id="{500F9DA2-DFD8-5CDF-39DB-094839F5FC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272960-FF24-2AD0-DE2A-BE5B8346EA1D}"/>
              </a:ext>
            </a:extLst>
          </p:cNvPr>
          <p:cNvSpPr>
            <a:spLocks noGrp="1"/>
          </p:cNvSpPr>
          <p:nvPr>
            <p:ph type="sldNum" sz="quarter" idx="12"/>
          </p:nvPr>
        </p:nvSpPr>
        <p:spPr/>
        <p:txBody>
          <a:bodyPr/>
          <a:lstStyle/>
          <a:p>
            <a:fld id="{215A2CEB-CD88-4F48-83A2-56CEE8A3E7F6}" type="slidenum">
              <a:rPr lang="en-US" smtClean="0"/>
              <a:t>‹#›</a:t>
            </a:fld>
            <a:endParaRPr lang="en-US"/>
          </a:p>
        </p:txBody>
      </p:sp>
    </p:spTree>
    <p:extLst>
      <p:ext uri="{BB962C8B-B14F-4D97-AF65-F5344CB8AC3E}">
        <p14:creationId xmlns:p14="http://schemas.microsoft.com/office/powerpoint/2010/main" val="1246749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F4385-8C18-18C3-00CD-E94AB8E2D7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8D5778-0FC9-D35A-A49C-5CB86C9A9B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97EBBC-99BF-1F80-E795-342DF4E2B2FD}"/>
              </a:ext>
            </a:extLst>
          </p:cNvPr>
          <p:cNvSpPr>
            <a:spLocks noGrp="1"/>
          </p:cNvSpPr>
          <p:nvPr>
            <p:ph type="dt" sz="half" idx="10"/>
          </p:nvPr>
        </p:nvSpPr>
        <p:spPr/>
        <p:txBody>
          <a:bodyPr/>
          <a:lstStyle/>
          <a:p>
            <a:fld id="{6E3C3A4B-FA2D-4B5A-8E36-C2B2E5429597}" type="datetimeFigureOut">
              <a:rPr lang="en-US" smtClean="0"/>
              <a:t>8/1/2023</a:t>
            </a:fld>
            <a:endParaRPr lang="en-US"/>
          </a:p>
        </p:txBody>
      </p:sp>
      <p:sp>
        <p:nvSpPr>
          <p:cNvPr id="5" name="Footer Placeholder 4">
            <a:extLst>
              <a:ext uri="{FF2B5EF4-FFF2-40B4-BE49-F238E27FC236}">
                <a16:creationId xmlns:a16="http://schemas.microsoft.com/office/drawing/2014/main" id="{9F4B2A3D-7444-08CA-2B9A-0D13B1CD0B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C990BA-CD72-77F2-76A1-05AE5FDA1750}"/>
              </a:ext>
            </a:extLst>
          </p:cNvPr>
          <p:cNvSpPr>
            <a:spLocks noGrp="1"/>
          </p:cNvSpPr>
          <p:nvPr>
            <p:ph type="sldNum" sz="quarter" idx="12"/>
          </p:nvPr>
        </p:nvSpPr>
        <p:spPr/>
        <p:txBody>
          <a:bodyPr/>
          <a:lstStyle/>
          <a:p>
            <a:fld id="{215A2CEB-CD88-4F48-83A2-56CEE8A3E7F6}" type="slidenum">
              <a:rPr lang="en-US" smtClean="0"/>
              <a:t>‹#›</a:t>
            </a:fld>
            <a:endParaRPr lang="en-US"/>
          </a:p>
        </p:txBody>
      </p:sp>
    </p:spTree>
    <p:extLst>
      <p:ext uri="{BB962C8B-B14F-4D97-AF65-F5344CB8AC3E}">
        <p14:creationId xmlns:p14="http://schemas.microsoft.com/office/powerpoint/2010/main" val="2015228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0AE6F-ADCA-59F9-C248-53DA6BDB8D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C39654-887A-B254-2970-20089FD5D1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489283-68FB-07C1-238A-D017186BB7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983484-8D76-5C8E-B673-FD747D8E23C2}"/>
              </a:ext>
            </a:extLst>
          </p:cNvPr>
          <p:cNvSpPr>
            <a:spLocks noGrp="1"/>
          </p:cNvSpPr>
          <p:nvPr>
            <p:ph type="dt" sz="half" idx="10"/>
          </p:nvPr>
        </p:nvSpPr>
        <p:spPr/>
        <p:txBody>
          <a:bodyPr/>
          <a:lstStyle/>
          <a:p>
            <a:fld id="{6E3C3A4B-FA2D-4B5A-8E36-C2B2E5429597}" type="datetimeFigureOut">
              <a:rPr lang="en-US" smtClean="0"/>
              <a:t>8/1/2023</a:t>
            </a:fld>
            <a:endParaRPr lang="en-US"/>
          </a:p>
        </p:txBody>
      </p:sp>
      <p:sp>
        <p:nvSpPr>
          <p:cNvPr id="6" name="Footer Placeholder 5">
            <a:extLst>
              <a:ext uri="{FF2B5EF4-FFF2-40B4-BE49-F238E27FC236}">
                <a16:creationId xmlns:a16="http://schemas.microsoft.com/office/drawing/2014/main" id="{F97C047D-32D5-14B5-00F3-D2F3A8C043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41FA33-6729-2571-C722-EF4C61382E3A}"/>
              </a:ext>
            </a:extLst>
          </p:cNvPr>
          <p:cNvSpPr>
            <a:spLocks noGrp="1"/>
          </p:cNvSpPr>
          <p:nvPr>
            <p:ph type="sldNum" sz="quarter" idx="12"/>
          </p:nvPr>
        </p:nvSpPr>
        <p:spPr/>
        <p:txBody>
          <a:bodyPr/>
          <a:lstStyle/>
          <a:p>
            <a:fld id="{215A2CEB-CD88-4F48-83A2-56CEE8A3E7F6}" type="slidenum">
              <a:rPr lang="en-US" smtClean="0"/>
              <a:t>‹#›</a:t>
            </a:fld>
            <a:endParaRPr lang="en-US"/>
          </a:p>
        </p:txBody>
      </p:sp>
    </p:spTree>
    <p:extLst>
      <p:ext uri="{BB962C8B-B14F-4D97-AF65-F5344CB8AC3E}">
        <p14:creationId xmlns:p14="http://schemas.microsoft.com/office/powerpoint/2010/main" val="2501432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19442-8A43-1A41-94EE-7B5E13C694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0C051C-B246-C349-DD53-83BB98D8C0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7654D1-2158-3FED-8784-19571E8B38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457E6B-7AD3-3340-0EE6-6DCABAA6EB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641D94-97F5-384B-43E4-073BDAF1FA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2FD54A-9AF0-9CA2-7872-307CCCD3DD69}"/>
              </a:ext>
            </a:extLst>
          </p:cNvPr>
          <p:cNvSpPr>
            <a:spLocks noGrp="1"/>
          </p:cNvSpPr>
          <p:nvPr>
            <p:ph type="dt" sz="half" idx="10"/>
          </p:nvPr>
        </p:nvSpPr>
        <p:spPr/>
        <p:txBody>
          <a:bodyPr/>
          <a:lstStyle/>
          <a:p>
            <a:fld id="{6E3C3A4B-FA2D-4B5A-8E36-C2B2E5429597}" type="datetimeFigureOut">
              <a:rPr lang="en-US" smtClean="0"/>
              <a:t>8/1/2023</a:t>
            </a:fld>
            <a:endParaRPr lang="en-US"/>
          </a:p>
        </p:txBody>
      </p:sp>
      <p:sp>
        <p:nvSpPr>
          <p:cNvPr id="8" name="Footer Placeholder 7">
            <a:extLst>
              <a:ext uri="{FF2B5EF4-FFF2-40B4-BE49-F238E27FC236}">
                <a16:creationId xmlns:a16="http://schemas.microsoft.com/office/drawing/2014/main" id="{53A990EF-4C43-B28C-8664-110280EB35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23BCA3-439E-481B-1116-9638B90137DF}"/>
              </a:ext>
            </a:extLst>
          </p:cNvPr>
          <p:cNvSpPr>
            <a:spLocks noGrp="1"/>
          </p:cNvSpPr>
          <p:nvPr>
            <p:ph type="sldNum" sz="quarter" idx="12"/>
          </p:nvPr>
        </p:nvSpPr>
        <p:spPr/>
        <p:txBody>
          <a:bodyPr/>
          <a:lstStyle/>
          <a:p>
            <a:fld id="{215A2CEB-CD88-4F48-83A2-56CEE8A3E7F6}" type="slidenum">
              <a:rPr lang="en-US" smtClean="0"/>
              <a:t>‹#›</a:t>
            </a:fld>
            <a:endParaRPr lang="en-US"/>
          </a:p>
        </p:txBody>
      </p:sp>
    </p:spTree>
    <p:extLst>
      <p:ext uri="{BB962C8B-B14F-4D97-AF65-F5344CB8AC3E}">
        <p14:creationId xmlns:p14="http://schemas.microsoft.com/office/powerpoint/2010/main" val="4092119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78EFF-1796-0930-2E7D-C507A60ABB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96CDF4-1422-BCD3-848C-12A03EADE3FC}"/>
              </a:ext>
            </a:extLst>
          </p:cNvPr>
          <p:cNvSpPr>
            <a:spLocks noGrp="1"/>
          </p:cNvSpPr>
          <p:nvPr>
            <p:ph type="dt" sz="half" idx="10"/>
          </p:nvPr>
        </p:nvSpPr>
        <p:spPr/>
        <p:txBody>
          <a:bodyPr/>
          <a:lstStyle/>
          <a:p>
            <a:fld id="{6E3C3A4B-FA2D-4B5A-8E36-C2B2E5429597}" type="datetimeFigureOut">
              <a:rPr lang="en-US" smtClean="0"/>
              <a:t>8/1/2023</a:t>
            </a:fld>
            <a:endParaRPr lang="en-US"/>
          </a:p>
        </p:txBody>
      </p:sp>
      <p:sp>
        <p:nvSpPr>
          <p:cNvPr id="4" name="Footer Placeholder 3">
            <a:extLst>
              <a:ext uri="{FF2B5EF4-FFF2-40B4-BE49-F238E27FC236}">
                <a16:creationId xmlns:a16="http://schemas.microsoft.com/office/drawing/2014/main" id="{D721FAA9-B9D0-6C53-2E68-EE15C0D66D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A3ED1C-555F-D5CE-76E3-F8709AAD6A35}"/>
              </a:ext>
            </a:extLst>
          </p:cNvPr>
          <p:cNvSpPr>
            <a:spLocks noGrp="1"/>
          </p:cNvSpPr>
          <p:nvPr>
            <p:ph type="sldNum" sz="quarter" idx="12"/>
          </p:nvPr>
        </p:nvSpPr>
        <p:spPr/>
        <p:txBody>
          <a:bodyPr/>
          <a:lstStyle/>
          <a:p>
            <a:fld id="{215A2CEB-CD88-4F48-83A2-56CEE8A3E7F6}" type="slidenum">
              <a:rPr lang="en-US" smtClean="0"/>
              <a:t>‹#›</a:t>
            </a:fld>
            <a:endParaRPr lang="en-US"/>
          </a:p>
        </p:txBody>
      </p:sp>
    </p:spTree>
    <p:extLst>
      <p:ext uri="{BB962C8B-B14F-4D97-AF65-F5344CB8AC3E}">
        <p14:creationId xmlns:p14="http://schemas.microsoft.com/office/powerpoint/2010/main" val="1031796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10EE96-6BD9-D1B7-835D-34CAAE719A07}"/>
              </a:ext>
            </a:extLst>
          </p:cNvPr>
          <p:cNvSpPr>
            <a:spLocks noGrp="1"/>
          </p:cNvSpPr>
          <p:nvPr>
            <p:ph type="dt" sz="half" idx="10"/>
          </p:nvPr>
        </p:nvSpPr>
        <p:spPr/>
        <p:txBody>
          <a:bodyPr/>
          <a:lstStyle/>
          <a:p>
            <a:fld id="{6E3C3A4B-FA2D-4B5A-8E36-C2B2E5429597}" type="datetimeFigureOut">
              <a:rPr lang="en-US" smtClean="0"/>
              <a:t>8/1/2023</a:t>
            </a:fld>
            <a:endParaRPr lang="en-US"/>
          </a:p>
        </p:txBody>
      </p:sp>
      <p:sp>
        <p:nvSpPr>
          <p:cNvPr id="3" name="Footer Placeholder 2">
            <a:extLst>
              <a:ext uri="{FF2B5EF4-FFF2-40B4-BE49-F238E27FC236}">
                <a16:creationId xmlns:a16="http://schemas.microsoft.com/office/drawing/2014/main" id="{A0935A25-6266-390B-6FDF-676F1498E2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FCC9A0-A9B9-B65C-D9AD-352ABB32F32C}"/>
              </a:ext>
            </a:extLst>
          </p:cNvPr>
          <p:cNvSpPr>
            <a:spLocks noGrp="1"/>
          </p:cNvSpPr>
          <p:nvPr>
            <p:ph type="sldNum" sz="quarter" idx="12"/>
          </p:nvPr>
        </p:nvSpPr>
        <p:spPr/>
        <p:txBody>
          <a:bodyPr/>
          <a:lstStyle/>
          <a:p>
            <a:fld id="{215A2CEB-CD88-4F48-83A2-56CEE8A3E7F6}" type="slidenum">
              <a:rPr lang="en-US" smtClean="0"/>
              <a:t>‹#›</a:t>
            </a:fld>
            <a:endParaRPr lang="en-US"/>
          </a:p>
        </p:txBody>
      </p:sp>
    </p:spTree>
    <p:extLst>
      <p:ext uri="{BB962C8B-B14F-4D97-AF65-F5344CB8AC3E}">
        <p14:creationId xmlns:p14="http://schemas.microsoft.com/office/powerpoint/2010/main" val="295100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E5B7-2287-17D7-BCDA-1743019791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3CD13C-AA8F-9EDB-AD9C-3847A59583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A26D76-6765-B637-2EBF-1B40C06491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A5EC5B-A6FE-07C6-3BE9-BFC4B5778C8C}"/>
              </a:ext>
            </a:extLst>
          </p:cNvPr>
          <p:cNvSpPr>
            <a:spLocks noGrp="1"/>
          </p:cNvSpPr>
          <p:nvPr>
            <p:ph type="dt" sz="half" idx="10"/>
          </p:nvPr>
        </p:nvSpPr>
        <p:spPr/>
        <p:txBody>
          <a:bodyPr/>
          <a:lstStyle/>
          <a:p>
            <a:fld id="{6E3C3A4B-FA2D-4B5A-8E36-C2B2E5429597}" type="datetimeFigureOut">
              <a:rPr lang="en-US" smtClean="0"/>
              <a:t>8/1/2023</a:t>
            </a:fld>
            <a:endParaRPr lang="en-US"/>
          </a:p>
        </p:txBody>
      </p:sp>
      <p:sp>
        <p:nvSpPr>
          <p:cNvPr id="6" name="Footer Placeholder 5">
            <a:extLst>
              <a:ext uri="{FF2B5EF4-FFF2-40B4-BE49-F238E27FC236}">
                <a16:creationId xmlns:a16="http://schemas.microsoft.com/office/drawing/2014/main" id="{3EC7D956-FFAF-3DAC-D65A-5F267D9659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976CD3-F95C-1A68-1DB5-7DE38BB96662}"/>
              </a:ext>
            </a:extLst>
          </p:cNvPr>
          <p:cNvSpPr>
            <a:spLocks noGrp="1"/>
          </p:cNvSpPr>
          <p:nvPr>
            <p:ph type="sldNum" sz="quarter" idx="12"/>
          </p:nvPr>
        </p:nvSpPr>
        <p:spPr/>
        <p:txBody>
          <a:bodyPr/>
          <a:lstStyle/>
          <a:p>
            <a:fld id="{215A2CEB-CD88-4F48-83A2-56CEE8A3E7F6}" type="slidenum">
              <a:rPr lang="en-US" smtClean="0"/>
              <a:t>‹#›</a:t>
            </a:fld>
            <a:endParaRPr lang="en-US"/>
          </a:p>
        </p:txBody>
      </p:sp>
    </p:spTree>
    <p:extLst>
      <p:ext uri="{BB962C8B-B14F-4D97-AF65-F5344CB8AC3E}">
        <p14:creationId xmlns:p14="http://schemas.microsoft.com/office/powerpoint/2010/main" val="486741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4B96B-0C50-8D91-DFDA-70A7A55CE0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7AD2F-9F6C-CD16-8671-5D59FC0661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A34AB7-4DA4-7F94-70C1-0ABD80709B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AB2CD5-B0AD-C7E8-B18B-B540F03BB783}"/>
              </a:ext>
            </a:extLst>
          </p:cNvPr>
          <p:cNvSpPr>
            <a:spLocks noGrp="1"/>
          </p:cNvSpPr>
          <p:nvPr>
            <p:ph type="dt" sz="half" idx="10"/>
          </p:nvPr>
        </p:nvSpPr>
        <p:spPr/>
        <p:txBody>
          <a:bodyPr/>
          <a:lstStyle/>
          <a:p>
            <a:fld id="{6E3C3A4B-FA2D-4B5A-8E36-C2B2E5429597}" type="datetimeFigureOut">
              <a:rPr lang="en-US" smtClean="0"/>
              <a:t>8/1/2023</a:t>
            </a:fld>
            <a:endParaRPr lang="en-US"/>
          </a:p>
        </p:txBody>
      </p:sp>
      <p:sp>
        <p:nvSpPr>
          <p:cNvPr id="6" name="Footer Placeholder 5">
            <a:extLst>
              <a:ext uri="{FF2B5EF4-FFF2-40B4-BE49-F238E27FC236}">
                <a16:creationId xmlns:a16="http://schemas.microsoft.com/office/drawing/2014/main" id="{2952203C-ADF1-31F7-665A-41F326EF29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D4C50E-D06F-B29B-51AA-EED5EC09D154}"/>
              </a:ext>
            </a:extLst>
          </p:cNvPr>
          <p:cNvSpPr>
            <a:spLocks noGrp="1"/>
          </p:cNvSpPr>
          <p:nvPr>
            <p:ph type="sldNum" sz="quarter" idx="12"/>
          </p:nvPr>
        </p:nvSpPr>
        <p:spPr/>
        <p:txBody>
          <a:bodyPr/>
          <a:lstStyle/>
          <a:p>
            <a:fld id="{215A2CEB-CD88-4F48-83A2-56CEE8A3E7F6}" type="slidenum">
              <a:rPr lang="en-US" smtClean="0"/>
              <a:t>‹#›</a:t>
            </a:fld>
            <a:endParaRPr lang="en-US"/>
          </a:p>
        </p:txBody>
      </p:sp>
    </p:spTree>
    <p:extLst>
      <p:ext uri="{BB962C8B-B14F-4D97-AF65-F5344CB8AC3E}">
        <p14:creationId xmlns:p14="http://schemas.microsoft.com/office/powerpoint/2010/main" val="3681389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C676F5-FCA6-C90B-DFD5-3B2D0E523A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52BCBF-444A-6CB5-0058-D3D85DF727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DAAD69-7406-B895-E034-9D91186CF2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3C3A4B-FA2D-4B5A-8E36-C2B2E5429597}" type="datetimeFigureOut">
              <a:rPr lang="en-US" smtClean="0"/>
              <a:t>8/1/2023</a:t>
            </a:fld>
            <a:endParaRPr lang="en-US"/>
          </a:p>
        </p:txBody>
      </p:sp>
      <p:sp>
        <p:nvSpPr>
          <p:cNvPr id="5" name="Footer Placeholder 4">
            <a:extLst>
              <a:ext uri="{FF2B5EF4-FFF2-40B4-BE49-F238E27FC236}">
                <a16:creationId xmlns:a16="http://schemas.microsoft.com/office/drawing/2014/main" id="{3BA5F344-0A4D-2A78-439E-2A890B1344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62FD7A-8E4D-102E-0347-A0D7CFBF8E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5A2CEB-CD88-4F48-83A2-56CEE8A3E7F6}" type="slidenum">
              <a:rPr lang="en-US" smtClean="0"/>
              <a:t>‹#›</a:t>
            </a:fld>
            <a:endParaRPr lang="en-US"/>
          </a:p>
        </p:txBody>
      </p:sp>
    </p:spTree>
    <p:extLst>
      <p:ext uri="{BB962C8B-B14F-4D97-AF65-F5344CB8AC3E}">
        <p14:creationId xmlns:p14="http://schemas.microsoft.com/office/powerpoint/2010/main" val="3174172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71AEA07-1E14-44B4-8E55-64EF049CD66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370311-7A6F-DE3C-995F-5C6E3AB95FAF}"/>
              </a:ext>
            </a:extLst>
          </p:cNvPr>
          <p:cNvSpPr>
            <a:spLocks noGrp="1"/>
          </p:cNvSpPr>
          <p:nvPr>
            <p:ph type="ctrTitle"/>
          </p:nvPr>
        </p:nvSpPr>
        <p:spPr>
          <a:xfrm>
            <a:off x="1524000" y="1293338"/>
            <a:ext cx="9144000" cy="3274592"/>
          </a:xfrm>
        </p:spPr>
        <p:txBody>
          <a:bodyPr anchor="ctr">
            <a:normAutofit/>
          </a:bodyPr>
          <a:lstStyle/>
          <a:p>
            <a:r>
              <a:rPr lang="fa-IR" sz="6100">
                <a:cs typeface="B Nazanin" panose="00000400000000000000" pitchFamily="2" charset="-78"/>
              </a:rPr>
              <a:t>اولین سند راهبردی جهت افزایش بهره وری تحقیقات سلامت به منظور افزایش کارایی نظام سلامت</a:t>
            </a:r>
            <a:endParaRPr lang="en-US" sz="6100">
              <a:cs typeface="B Nazanin" panose="00000400000000000000" pitchFamily="2" charset="-78"/>
            </a:endParaRPr>
          </a:p>
        </p:txBody>
      </p:sp>
      <p:sp>
        <p:nvSpPr>
          <p:cNvPr id="3" name="Subtitle 2">
            <a:extLst>
              <a:ext uri="{FF2B5EF4-FFF2-40B4-BE49-F238E27FC236}">
                <a16:creationId xmlns:a16="http://schemas.microsoft.com/office/drawing/2014/main" id="{3BB1FC90-B4F6-1B98-3C91-820ADCF10141}"/>
              </a:ext>
            </a:extLst>
          </p:cNvPr>
          <p:cNvSpPr>
            <a:spLocks noGrp="1"/>
          </p:cNvSpPr>
          <p:nvPr>
            <p:ph type="subTitle" idx="1"/>
          </p:nvPr>
        </p:nvSpPr>
        <p:spPr>
          <a:xfrm>
            <a:off x="1524000" y="5514052"/>
            <a:ext cx="9144000" cy="651910"/>
          </a:xfrm>
        </p:spPr>
        <p:txBody>
          <a:bodyPr anchor="ctr">
            <a:normAutofit/>
          </a:bodyPr>
          <a:lstStyle/>
          <a:p>
            <a:r>
              <a:rPr lang="fa-IR" sz="1500">
                <a:cs typeface="B Nazanin" panose="00000400000000000000" pitchFamily="2" charset="-78"/>
              </a:rPr>
              <a:t>دکتر یونس پناهی</a:t>
            </a:r>
            <a:endParaRPr lang="en-US" sz="1500">
              <a:cs typeface="B Nazanin" panose="00000400000000000000" pitchFamily="2" charset="-78"/>
            </a:endParaRPr>
          </a:p>
          <a:p>
            <a:r>
              <a:rPr lang="fa-IR" sz="1500">
                <a:cs typeface="B Nazanin" panose="00000400000000000000" pitchFamily="2" charset="-78"/>
              </a:rPr>
              <a:t>معاون تحقیقات و فناوری</a:t>
            </a:r>
            <a:endParaRPr lang="en-US" sz="1500">
              <a:cs typeface="B Nazanin" panose="00000400000000000000" pitchFamily="2" charset="-78"/>
            </a:endParaRPr>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4159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471B6-94C1-39C4-5DB7-9CAA541E9EF2}"/>
              </a:ext>
            </a:extLst>
          </p:cNvPr>
          <p:cNvSpPr>
            <a:spLocks noGrp="1"/>
          </p:cNvSpPr>
          <p:nvPr>
            <p:ph type="ctrTitle"/>
          </p:nvPr>
        </p:nvSpPr>
        <p:spPr/>
        <p:txBody>
          <a:bodyPr/>
          <a:lstStyle/>
          <a:p>
            <a:r>
              <a:rPr lang="fa-IR" dirty="0">
                <a:cs typeface="B Nazanin" panose="00000400000000000000" pitchFamily="2" charset="-78"/>
              </a:rPr>
              <a:t>توسعه شاخص های انتشارات </a:t>
            </a:r>
            <a:endParaRPr lang="en-US" dirty="0">
              <a:cs typeface="B Nazanin" panose="00000400000000000000" pitchFamily="2" charset="-78"/>
            </a:endParaRPr>
          </a:p>
        </p:txBody>
      </p:sp>
      <p:sp>
        <p:nvSpPr>
          <p:cNvPr id="3" name="Subtitle 2">
            <a:extLst>
              <a:ext uri="{FF2B5EF4-FFF2-40B4-BE49-F238E27FC236}">
                <a16:creationId xmlns:a16="http://schemas.microsoft.com/office/drawing/2014/main" id="{B16C144D-1CDF-57D8-68BB-E88DD34E844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38644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09677945"/>
              </p:ext>
            </p:extLst>
          </p:nvPr>
        </p:nvGraphicFramePr>
        <p:xfrm>
          <a:off x="244791" y="775084"/>
          <a:ext cx="11573300" cy="3604800"/>
        </p:xfrm>
        <a:graphic>
          <a:graphicData uri="http://schemas.openxmlformats.org/drawingml/2006/table">
            <a:tbl>
              <a:tblPr firstRow="1" bandRow="1">
                <a:tableStyleId>{E8B1032C-EA38-4F05-BA0D-38AFFFC7BED3}</a:tableStyleId>
              </a:tblPr>
              <a:tblGrid>
                <a:gridCol w="3358654">
                  <a:extLst>
                    <a:ext uri="{9D8B030D-6E8A-4147-A177-3AD203B41FA5}">
                      <a16:colId xmlns:a16="http://schemas.microsoft.com/office/drawing/2014/main" val="20000"/>
                    </a:ext>
                  </a:extLst>
                </a:gridCol>
                <a:gridCol w="2919276">
                  <a:extLst>
                    <a:ext uri="{9D8B030D-6E8A-4147-A177-3AD203B41FA5}">
                      <a16:colId xmlns:a16="http://schemas.microsoft.com/office/drawing/2014/main" val="20001"/>
                    </a:ext>
                  </a:extLst>
                </a:gridCol>
                <a:gridCol w="2637905">
                  <a:extLst>
                    <a:ext uri="{9D8B030D-6E8A-4147-A177-3AD203B41FA5}">
                      <a16:colId xmlns:a16="http://schemas.microsoft.com/office/drawing/2014/main" val="20002"/>
                    </a:ext>
                  </a:extLst>
                </a:gridCol>
                <a:gridCol w="2022763">
                  <a:extLst>
                    <a:ext uri="{9D8B030D-6E8A-4147-A177-3AD203B41FA5}">
                      <a16:colId xmlns:a16="http://schemas.microsoft.com/office/drawing/2014/main" val="20003"/>
                    </a:ext>
                  </a:extLst>
                </a:gridCol>
                <a:gridCol w="634702">
                  <a:extLst>
                    <a:ext uri="{9D8B030D-6E8A-4147-A177-3AD203B41FA5}">
                      <a16:colId xmlns:a16="http://schemas.microsoft.com/office/drawing/2014/main" val="20004"/>
                    </a:ext>
                  </a:extLst>
                </a:gridCol>
              </a:tblGrid>
              <a:tr h="370840">
                <a:tc>
                  <a:txBody>
                    <a:bodyPr/>
                    <a:lstStyle/>
                    <a:p>
                      <a:pPr algn="ctr"/>
                      <a:r>
                        <a:rPr lang="fa-IR" sz="1600" dirty="0">
                          <a:cs typeface="B Nazanin" panose="00000400000000000000" pitchFamily="2" charset="-78"/>
                        </a:rPr>
                        <a:t>فعالیت ها</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اقدام راهبردی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عنوان راهبرد</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عنوان هدف کلان</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سطح</a:t>
                      </a:r>
                      <a:endParaRPr lang="en-US" sz="1600" dirty="0">
                        <a:cs typeface="B Nazanin" panose="00000400000000000000" pitchFamily="2" charset="-78"/>
                      </a:endParaRPr>
                    </a:p>
                  </a:txBody>
                  <a:tcPr/>
                </a:tc>
                <a:extLst>
                  <a:ext uri="{0D108BD9-81ED-4DB2-BD59-A6C34878D82A}">
                    <a16:rowId xmlns:a16="http://schemas.microsoft.com/office/drawing/2014/main" val="10000"/>
                  </a:ext>
                </a:extLst>
              </a:tr>
              <a:tr h="37084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بررسی بسته تشویقی برای مجلات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تشویق و حمایت از مجلات </a:t>
                      </a:r>
                      <a:endParaRPr lang="en-US" sz="1600" dirty="0">
                        <a:cs typeface="B Nazanin" panose="00000400000000000000" pitchFamily="2" charset="-78"/>
                      </a:endParaRPr>
                    </a:p>
                  </a:txBody>
                  <a:tcPr/>
                </a:tc>
                <a:tc rowSpan="2">
                  <a:txBody>
                    <a:bodyPr/>
                    <a:lstStyle/>
                    <a:p>
                      <a:pPr algn="ctr"/>
                      <a:r>
                        <a:rPr lang="fa-IR" sz="1600" dirty="0">
                          <a:cs typeface="B Nazanin" panose="00000400000000000000" pitchFamily="2" charset="-78"/>
                        </a:rPr>
                        <a:t>رصد مجلات </a:t>
                      </a:r>
                      <a:endParaRPr lang="en-US"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ارتقای مجلات</a:t>
                      </a:r>
                      <a:endParaRPr lang="en-US"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ستادی </a:t>
                      </a:r>
                      <a:endParaRPr lang="en-US" sz="1600" dirty="0">
                        <a:cs typeface="B Nazanin" panose="00000400000000000000" pitchFamily="2" charset="-78"/>
                      </a:endParaRPr>
                    </a:p>
                  </a:txBody>
                  <a:tcPr vert="vert"/>
                </a:tc>
                <a:extLst>
                  <a:ext uri="{0D108BD9-81ED-4DB2-BD59-A6C34878D82A}">
                    <a16:rowId xmlns:a16="http://schemas.microsoft.com/office/drawing/2014/main" val="10001"/>
                  </a:ext>
                </a:extLst>
              </a:tr>
              <a:tr h="384080">
                <a:tc>
                  <a:txBody>
                    <a:bodyPr/>
                    <a:lstStyle/>
                    <a:p>
                      <a:pPr algn="r" rtl="1"/>
                      <a:r>
                        <a:rPr lang="fa-IR" sz="1600" dirty="0">
                          <a:cs typeface="B Nazanin" panose="00000400000000000000" pitchFamily="2" charset="-78"/>
                        </a:rPr>
                        <a:t>برداشتن حمایت از این قبیل مجلات</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جلوگیری از تغییر اساسنامه مجلات </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2"/>
                  </a:ext>
                </a:extLst>
              </a:tr>
              <a:tr h="370840">
                <a:tc>
                  <a:txBody>
                    <a:bodyPr/>
                    <a:lstStyle/>
                    <a:p>
                      <a:pPr algn="r" rtl="1"/>
                      <a:r>
                        <a:rPr lang="fa-IR" sz="1600" dirty="0">
                          <a:cs typeface="B Nazanin" panose="00000400000000000000" pitchFamily="2" charset="-78"/>
                        </a:rPr>
                        <a:t>حق چاپ برای مجلات در قالب شرکت دانش بنیان طراحی شود</a:t>
                      </a:r>
                    </a:p>
                  </a:txBody>
                  <a:tcPr/>
                </a:tc>
                <a:tc>
                  <a:txBody>
                    <a:bodyPr/>
                    <a:lstStyle/>
                    <a:p>
                      <a:pPr algn="ctr"/>
                      <a:r>
                        <a:rPr lang="fa-IR" sz="1600" dirty="0">
                          <a:cs typeface="B Nazanin" panose="00000400000000000000" pitchFamily="2" charset="-78"/>
                        </a:rPr>
                        <a:t>حرکت به سمت درآمد زایی مجلات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توسعه مجلات به سمت استقلال مالی </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4"/>
                  </a:ext>
                </a:extLst>
              </a:tr>
              <a:tr h="370840">
                <a:tc>
                  <a:txBody>
                    <a:bodyPr/>
                    <a:lstStyle/>
                    <a:p>
                      <a:pPr algn="r" rtl="1"/>
                      <a:r>
                        <a:rPr lang="fa-IR" sz="1600" dirty="0">
                          <a:cs typeface="B Nazanin" panose="00000400000000000000" pitchFamily="2" charset="-78"/>
                        </a:rPr>
                        <a:t>طراحی چشم انداز و ماموریت قابل دستیابی برای مجلات</a:t>
                      </a:r>
                    </a:p>
                  </a:txBody>
                  <a:tcPr/>
                </a:tc>
                <a:tc rowSpan="3">
                  <a:txBody>
                    <a:bodyPr/>
                    <a:lstStyle/>
                    <a:p>
                      <a:pPr algn="ctr"/>
                      <a:r>
                        <a:rPr lang="fa-IR" sz="1600" dirty="0">
                          <a:cs typeface="B Nazanin" panose="00000400000000000000" pitchFamily="2" charset="-78"/>
                        </a:rPr>
                        <a:t>ارائه گزارش های دوره ای از وضعیت و روند مجلات</a:t>
                      </a:r>
                      <a:endParaRPr lang="en-US"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پایش مستمر مجلات</a:t>
                      </a:r>
                      <a:endParaRPr lang="en-US"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بروز رسانی وضعیت مجلات </a:t>
                      </a:r>
                      <a:endParaRPr lang="en-US"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دانشگاهی </a:t>
                      </a:r>
                      <a:endParaRPr lang="en-US" sz="1600" dirty="0">
                        <a:cs typeface="B Nazanin" panose="00000400000000000000" pitchFamily="2" charset="-78"/>
                      </a:endParaRPr>
                    </a:p>
                  </a:txBody>
                  <a:tcPr vert="vert"/>
                </a:tc>
                <a:extLst>
                  <a:ext uri="{0D108BD9-81ED-4DB2-BD59-A6C34878D82A}">
                    <a16:rowId xmlns:a16="http://schemas.microsoft.com/office/drawing/2014/main" val="10005"/>
                  </a:ext>
                </a:extLst>
              </a:tr>
              <a:tr h="370840">
                <a:tc>
                  <a:txBody>
                    <a:bodyPr/>
                    <a:lstStyle/>
                    <a:p>
                      <a:pPr algn="r" rtl="1"/>
                      <a:r>
                        <a:rPr lang="fa-IR" sz="1600" dirty="0">
                          <a:cs typeface="B Nazanin" panose="00000400000000000000" pitchFamily="2" charset="-78"/>
                        </a:rPr>
                        <a:t>حمایت مالی از مجلات رو به رشد از محل یک درصد دانشگاه ها </a:t>
                      </a: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6"/>
                  </a:ext>
                </a:extLst>
              </a:tr>
              <a:tr h="741680">
                <a:tc>
                  <a:txBody>
                    <a:bodyPr/>
                    <a:lstStyle/>
                    <a:p>
                      <a:pPr algn="r" rtl="1"/>
                      <a:r>
                        <a:rPr lang="fa-IR" sz="1600" kern="1200" dirty="0">
                          <a:solidFill>
                            <a:schemeClr val="tx1"/>
                          </a:solidFill>
                          <a:latin typeface="+mn-lt"/>
                          <a:ea typeface="+mn-ea"/>
                          <a:cs typeface="B Nazanin" panose="00000400000000000000" pitchFamily="2" charset="-78"/>
                        </a:rPr>
                        <a:t>خارج نمودن مجلات دچار رکود</a:t>
                      </a:r>
                      <a:endParaRPr lang="en-US" sz="1600" kern="1200" dirty="0">
                        <a:solidFill>
                          <a:schemeClr val="tx1"/>
                        </a:solidFill>
                        <a:latin typeface="+mn-lt"/>
                        <a:ea typeface="+mn-ea"/>
                        <a:cs typeface="B Nazanin" panose="00000400000000000000" pitchFamily="2" charset="-78"/>
                      </a:endParaRPr>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682154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471B6-94C1-39C4-5DB7-9CAA541E9EF2}"/>
              </a:ext>
            </a:extLst>
          </p:cNvPr>
          <p:cNvSpPr>
            <a:spLocks noGrp="1"/>
          </p:cNvSpPr>
          <p:nvPr>
            <p:ph type="ctrTitle"/>
          </p:nvPr>
        </p:nvSpPr>
        <p:spPr/>
        <p:txBody>
          <a:bodyPr/>
          <a:lstStyle/>
          <a:p>
            <a:pPr rtl="1"/>
            <a:r>
              <a:rPr lang="fa-IR" dirty="0">
                <a:cs typeface="B Nazanin" panose="00000400000000000000" pitchFamily="2" charset="-78"/>
              </a:rPr>
              <a:t>ارتقای دیپلماسی سلامت</a:t>
            </a:r>
            <a:endParaRPr lang="en-US" dirty="0">
              <a:cs typeface="B Nazanin" panose="00000400000000000000" pitchFamily="2" charset="-78"/>
            </a:endParaRPr>
          </a:p>
        </p:txBody>
      </p:sp>
      <p:sp>
        <p:nvSpPr>
          <p:cNvPr id="3" name="Subtitle 2">
            <a:extLst>
              <a:ext uri="{FF2B5EF4-FFF2-40B4-BE49-F238E27FC236}">
                <a16:creationId xmlns:a16="http://schemas.microsoft.com/office/drawing/2014/main" id="{B16C144D-1CDF-57D8-68BB-E88DD34E844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12652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15464381"/>
              </p:ext>
            </p:extLst>
          </p:nvPr>
        </p:nvGraphicFramePr>
        <p:xfrm>
          <a:off x="108044" y="1909042"/>
          <a:ext cx="11975911" cy="2304558"/>
        </p:xfrm>
        <a:graphic>
          <a:graphicData uri="http://schemas.openxmlformats.org/drawingml/2006/table">
            <a:tbl>
              <a:tblPr firstRow="1" bandRow="1">
                <a:tableStyleId>{E8B1032C-EA38-4F05-BA0D-38AFFFC7BED3}</a:tableStyleId>
              </a:tblPr>
              <a:tblGrid>
                <a:gridCol w="3556937">
                  <a:extLst>
                    <a:ext uri="{9D8B030D-6E8A-4147-A177-3AD203B41FA5}">
                      <a16:colId xmlns:a16="http://schemas.microsoft.com/office/drawing/2014/main" val="20000"/>
                    </a:ext>
                  </a:extLst>
                </a:gridCol>
                <a:gridCol w="3308466">
                  <a:extLst>
                    <a:ext uri="{9D8B030D-6E8A-4147-A177-3AD203B41FA5}">
                      <a16:colId xmlns:a16="http://schemas.microsoft.com/office/drawing/2014/main" val="20001"/>
                    </a:ext>
                  </a:extLst>
                </a:gridCol>
                <a:gridCol w="2083723">
                  <a:extLst>
                    <a:ext uri="{9D8B030D-6E8A-4147-A177-3AD203B41FA5}">
                      <a16:colId xmlns:a16="http://schemas.microsoft.com/office/drawing/2014/main" val="20002"/>
                    </a:ext>
                  </a:extLst>
                </a:gridCol>
                <a:gridCol w="2347611">
                  <a:extLst>
                    <a:ext uri="{9D8B030D-6E8A-4147-A177-3AD203B41FA5}">
                      <a16:colId xmlns:a16="http://schemas.microsoft.com/office/drawing/2014/main" val="20003"/>
                    </a:ext>
                  </a:extLst>
                </a:gridCol>
                <a:gridCol w="679174">
                  <a:extLst>
                    <a:ext uri="{9D8B030D-6E8A-4147-A177-3AD203B41FA5}">
                      <a16:colId xmlns:a16="http://schemas.microsoft.com/office/drawing/2014/main" val="20004"/>
                    </a:ext>
                  </a:extLst>
                </a:gridCol>
              </a:tblGrid>
              <a:tr h="370840">
                <a:tc>
                  <a:txBody>
                    <a:bodyPr/>
                    <a:lstStyle/>
                    <a:p>
                      <a:pPr algn="ctr"/>
                      <a:r>
                        <a:rPr lang="fa-IR" sz="1600" dirty="0">
                          <a:cs typeface="B Nazanin" panose="00000400000000000000" pitchFamily="2" charset="-78"/>
                        </a:rPr>
                        <a:t>فعالیت ها</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اقدام راهبردی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عنوان راهبرد</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عنوان هدف کلان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سطح</a:t>
                      </a:r>
                      <a:endParaRPr lang="en-US" sz="1600" dirty="0">
                        <a:cs typeface="B Nazanin" panose="00000400000000000000" pitchFamily="2" charset="-78"/>
                      </a:endParaRPr>
                    </a:p>
                  </a:txBody>
                  <a:tcPr/>
                </a:tc>
                <a:extLst>
                  <a:ext uri="{0D108BD9-81ED-4DB2-BD59-A6C34878D82A}">
                    <a16:rowId xmlns:a16="http://schemas.microsoft.com/office/drawing/2014/main" val="10000"/>
                  </a:ext>
                </a:extLst>
              </a:tr>
              <a:tr h="370840">
                <a:tc>
                  <a:txBody>
                    <a:bodyPr/>
                    <a:lstStyle/>
                    <a:p>
                      <a:pPr algn="r" rtl="1"/>
                      <a:r>
                        <a:rPr lang="fa-IR" sz="1600" dirty="0">
                          <a:cs typeface="B Nazanin" panose="00000400000000000000" pitchFamily="2" charset="-78"/>
                        </a:rPr>
                        <a:t>گرنت</a:t>
                      </a:r>
                      <a:r>
                        <a:rPr lang="fa-IR" sz="1600" baseline="0" dirty="0">
                          <a:cs typeface="B Nazanin" panose="00000400000000000000" pitchFamily="2" charset="-78"/>
                        </a:rPr>
                        <a:t> جهت حمایت از طرح های مشترک ملی و بین المللی</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حمایت از طرح های بین المللی</a:t>
                      </a:r>
                      <a:endParaRPr lang="en-US" sz="1600" dirty="0">
                        <a:cs typeface="B Nazanin" panose="00000400000000000000" pitchFamily="2" charset="-78"/>
                      </a:endParaRPr>
                    </a:p>
                  </a:txBody>
                  <a:tcPr/>
                </a:tc>
                <a:tc rowSpan="2">
                  <a:txBody>
                    <a:bodyPr/>
                    <a:lstStyle/>
                    <a:p>
                      <a:pPr algn="ctr"/>
                      <a:r>
                        <a:rPr lang="fa-IR" sz="1600" dirty="0">
                          <a:cs typeface="B Nazanin" panose="00000400000000000000" pitchFamily="2" charset="-78"/>
                        </a:rPr>
                        <a:t>فعالیت</a:t>
                      </a:r>
                      <a:r>
                        <a:rPr lang="fa-IR" sz="1600" baseline="0" dirty="0">
                          <a:cs typeface="B Nazanin" panose="00000400000000000000" pitchFamily="2" charset="-78"/>
                        </a:rPr>
                        <a:t> های چند مرکزی و چند تخصصی</a:t>
                      </a:r>
                      <a:endParaRPr lang="en-US" sz="1600" dirty="0">
                        <a:cs typeface="B Nazanin" panose="00000400000000000000" pitchFamily="2" charset="-78"/>
                      </a:endParaRPr>
                    </a:p>
                  </a:txBody>
                  <a:tcPr/>
                </a:tc>
                <a:tc rowSpan="2">
                  <a:txBody>
                    <a:bodyPr/>
                    <a:lstStyle/>
                    <a:p>
                      <a:pPr algn="ctr" rtl="1"/>
                      <a:r>
                        <a:rPr lang="fa-IR" sz="1600" dirty="0">
                          <a:cs typeface="B Nazanin" panose="00000400000000000000" pitchFamily="2" charset="-78"/>
                        </a:rPr>
                        <a:t>توسعه فعالیت های مشارکتی نخبگان پژوهشی </a:t>
                      </a:r>
                      <a:endParaRPr lang="en-US"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در</a:t>
                      </a:r>
                      <a:r>
                        <a:rPr lang="fa-IR" sz="1600" baseline="0" dirty="0">
                          <a:cs typeface="B Nazanin" panose="00000400000000000000" pitchFamily="2" charset="-78"/>
                        </a:rPr>
                        <a:t> سطح ستادی</a:t>
                      </a:r>
                      <a:endParaRPr lang="en-US" sz="1600" dirty="0">
                        <a:cs typeface="B Nazanin" panose="00000400000000000000" pitchFamily="2" charset="-78"/>
                      </a:endParaRPr>
                    </a:p>
                  </a:txBody>
                  <a:tcPr vert="vert"/>
                </a:tc>
                <a:extLst>
                  <a:ext uri="{0D108BD9-81ED-4DB2-BD59-A6C34878D82A}">
                    <a16:rowId xmlns:a16="http://schemas.microsoft.com/office/drawing/2014/main" val="10001"/>
                  </a:ext>
                </a:extLst>
              </a:tr>
              <a:tr h="677299">
                <a:tc>
                  <a:txBody>
                    <a:bodyPr/>
                    <a:lstStyle/>
                    <a:p>
                      <a:pPr algn="r" rtl="1"/>
                      <a:r>
                        <a:rPr lang="fa-IR" sz="1600" dirty="0">
                          <a:cs typeface="B Nazanin" panose="00000400000000000000" pitchFamily="2" charset="-78"/>
                        </a:rPr>
                        <a:t>گرنت های فصلی و ویژه با همکاری صندوق حمایت از</a:t>
                      </a:r>
                      <a:r>
                        <a:rPr lang="fa-IR" sz="1600" baseline="0" dirty="0">
                          <a:cs typeface="B Nazanin" panose="00000400000000000000" pitchFamily="2" charset="-78"/>
                        </a:rPr>
                        <a:t> پژوهشگران</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حمایت از طرح های کاهش</a:t>
                      </a:r>
                      <a:r>
                        <a:rPr lang="fa-IR" sz="1600" baseline="0" dirty="0">
                          <a:cs typeface="B Nazanin" panose="00000400000000000000" pitchFamily="2" charset="-78"/>
                        </a:rPr>
                        <a:t> بار بیماری با همکاری چند مرکز</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rtl="1"/>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2"/>
                  </a:ext>
                </a:extLst>
              </a:tr>
              <a:tr h="67729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1. حضور علمی فعال در منطقه و جهان </a:t>
                      </a:r>
                      <a:endParaRPr lang="en-US" sz="1600" dirty="0">
                        <a:cs typeface="B Nazanin" panose="00000400000000000000" pitchFamily="2" charset="-78"/>
                      </a:endParaRPr>
                    </a:p>
                    <a:p>
                      <a:pPr algn="r" rtl="1"/>
                      <a:r>
                        <a:rPr lang="fa-IR" sz="1600" dirty="0" smtClean="0">
                          <a:cs typeface="B Nazanin" panose="00000400000000000000" pitchFamily="2" charset="-78"/>
                        </a:rPr>
                        <a:t>2. </a:t>
                      </a:r>
                      <a:r>
                        <a:rPr lang="fa-IR" sz="1600" dirty="0">
                          <a:cs typeface="B Nazanin" panose="00000400000000000000" pitchFamily="2" charset="-78"/>
                        </a:rPr>
                        <a:t>ایجاد زیرساخت برای توسعه صادرات در دانشگاه ها</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توسعه صادرات محصول دانش بنیان </a:t>
                      </a:r>
                      <a:endParaRPr lang="en-US" sz="1600" dirty="0">
                        <a:cs typeface="B Nazanin" panose="00000400000000000000" pitchFamily="2" charset="-78"/>
                      </a:endParaRPr>
                    </a:p>
                    <a:p>
                      <a:pPr algn="r" rtl="1"/>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افزایش تولید با توسعه صادرات</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توجه به شعار سال</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vert="vert"/>
                </a:tc>
                <a:extLst>
                  <a:ext uri="{0D108BD9-81ED-4DB2-BD59-A6C34878D82A}">
                    <a16:rowId xmlns:a16="http://schemas.microsoft.com/office/drawing/2014/main" val="526622167"/>
                  </a:ext>
                </a:extLst>
              </a:tr>
            </a:tbl>
          </a:graphicData>
        </a:graphic>
      </p:graphicFrame>
    </p:spTree>
    <p:extLst>
      <p:ext uri="{BB962C8B-B14F-4D97-AF65-F5344CB8AC3E}">
        <p14:creationId xmlns:p14="http://schemas.microsoft.com/office/powerpoint/2010/main" val="1602266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471B6-94C1-39C4-5DB7-9CAA541E9EF2}"/>
              </a:ext>
            </a:extLst>
          </p:cNvPr>
          <p:cNvSpPr>
            <a:spLocks noGrp="1"/>
          </p:cNvSpPr>
          <p:nvPr>
            <p:ph type="ctrTitle"/>
          </p:nvPr>
        </p:nvSpPr>
        <p:spPr/>
        <p:txBody>
          <a:bodyPr/>
          <a:lstStyle/>
          <a:p>
            <a:pPr rtl="1"/>
            <a:r>
              <a:rPr lang="fa-IR" dirty="0">
                <a:cs typeface="B Nazanin" panose="00000400000000000000" pitchFamily="2" charset="-78"/>
              </a:rPr>
              <a:t>توسعه فعالیت های فناوری </a:t>
            </a:r>
            <a:endParaRPr lang="en-US" dirty="0">
              <a:cs typeface="B Nazanin" panose="00000400000000000000" pitchFamily="2" charset="-78"/>
            </a:endParaRPr>
          </a:p>
        </p:txBody>
      </p:sp>
      <p:sp>
        <p:nvSpPr>
          <p:cNvPr id="3" name="Subtitle 2">
            <a:extLst>
              <a:ext uri="{FF2B5EF4-FFF2-40B4-BE49-F238E27FC236}">
                <a16:creationId xmlns:a16="http://schemas.microsoft.com/office/drawing/2014/main" id="{B16C144D-1CDF-57D8-68BB-E88DD34E844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48299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84062085"/>
              </p:ext>
            </p:extLst>
          </p:nvPr>
        </p:nvGraphicFramePr>
        <p:xfrm>
          <a:off x="108044" y="745260"/>
          <a:ext cx="11975911" cy="5760720"/>
        </p:xfrm>
        <a:graphic>
          <a:graphicData uri="http://schemas.openxmlformats.org/drawingml/2006/table">
            <a:tbl>
              <a:tblPr firstRow="1" bandRow="1">
                <a:tableStyleId>{E8B1032C-EA38-4F05-BA0D-38AFFFC7BED3}</a:tableStyleId>
              </a:tblPr>
              <a:tblGrid>
                <a:gridCol w="4015069">
                  <a:extLst>
                    <a:ext uri="{9D8B030D-6E8A-4147-A177-3AD203B41FA5}">
                      <a16:colId xmlns:a16="http://schemas.microsoft.com/office/drawing/2014/main" val="20000"/>
                    </a:ext>
                  </a:extLst>
                </a:gridCol>
                <a:gridCol w="2850334">
                  <a:extLst>
                    <a:ext uri="{9D8B030D-6E8A-4147-A177-3AD203B41FA5}">
                      <a16:colId xmlns:a16="http://schemas.microsoft.com/office/drawing/2014/main" val="20001"/>
                    </a:ext>
                  </a:extLst>
                </a:gridCol>
                <a:gridCol w="2083723">
                  <a:extLst>
                    <a:ext uri="{9D8B030D-6E8A-4147-A177-3AD203B41FA5}">
                      <a16:colId xmlns:a16="http://schemas.microsoft.com/office/drawing/2014/main" val="20002"/>
                    </a:ext>
                  </a:extLst>
                </a:gridCol>
                <a:gridCol w="2347611">
                  <a:extLst>
                    <a:ext uri="{9D8B030D-6E8A-4147-A177-3AD203B41FA5}">
                      <a16:colId xmlns:a16="http://schemas.microsoft.com/office/drawing/2014/main" val="20003"/>
                    </a:ext>
                  </a:extLst>
                </a:gridCol>
                <a:gridCol w="679174">
                  <a:extLst>
                    <a:ext uri="{9D8B030D-6E8A-4147-A177-3AD203B41FA5}">
                      <a16:colId xmlns:a16="http://schemas.microsoft.com/office/drawing/2014/main" val="20004"/>
                    </a:ext>
                  </a:extLst>
                </a:gridCol>
              </a:tblGrid>
              <a:tr h="370840">
                <a:tc>
                  <a:txBody>
                    <a:bodyPr/>
                    <a:lstStyle/>
                    <a:p>
                      <a:pPr algn="ctr"/>
                      <a:r>
                        <a:rPr lang="fa-IR" sz="1600" dirty="0">
                          <a:cs typeface="B Nazanin" panose="00000400000000000000" pitchFamily="2" charset="-78"/>
                        </a:rPr>
                        <a:t>فعالیت ها</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اقدام راهبردی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عنوان راهبرد</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عنوان هدف کلان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سطح</a:t>
                      </a:r>
                      <a:endParaRPr lang="en-US" sz="1600" dirty="0">
                        <a:cs typeface="B Nazanin" panose="00000400000000000000" pitchFamily="2" charset="-78"/>
                      </a:endParaRPr>
                    </a:p>
                  </a:txBody>
                  <a:tcPr/>
                </a:tc>
                <a:extLst>
                  <a:ext uri="{0D108BD9-81ED-4DB2-BD59-A6C34878D82A}">
                    <a16:rowId xmlns:a16="http://schemas.microsoft.com/office/drawing/2014/main" val="10000"/>
                  </a:ext>
                </a:extLst>
              </a:tr>
              <a:tr h="370840">
                <a:tc>
                  <a:txBody>
                    <a:bodyPr/>
                    <a:lstStyle/>
                    <a:p>
                      <a:pPr algn="r" rtl="1"/>
                      <a:r>
                        <a:rPr lang="fa-IR" sz="1600" dirty="0">
                          <a:cs typeface="B Nazanin" panose="00000400000000000000" pitchFamily="2" charset="-78"/>
                        </a:rPr>
                        <a:t>پیگیری </a:t>
                      </a:r>
                      <a:r>
                        <a:rPr lang="en-US" sz="1600" dirty="0">
                          <a:cs typeface="B Nazanin" panose="00000400000000000000" pitchFamily="2" charset="-78"/>
                        </a:rPr>
                        <a:t>investment grant</a:t>
                      </a:r>
                      <a:r>
                        <a:rPr lang="fa-IR" sz="1600" dirty="0">
                          <a:cs typeface="B Nazanin" panose="00000400000000000000" pitchFamily="2" charset="-78"/>
                        </a:rPr>
                        <a:t> از دفتر توسعه فناوری</a:t>
                      </a:r>
                    </a:p>
                  </a:txBody>
                  <a:tcPr/>
                </a:tc>
                <a:tc rowSpan="2">
                  <a:txBody>
                    <a:bodyPr/>
                    <a:lstStyle/>
                    <a:p>
                      <a:pPr algn="r" rtl="1"/>
                      <a:r>
                        <a:rPr lang="fa-IR" sz="1600" dirty="0">
                          <a:cs typeface="B Nazanin" panose="00000400000000000000" pitchFamily="2" charset="-78"/>
                        </a:rPr>
                        <a:t>استفاده از تجربیات موفق شرکت های بزرگ دارویی</a:t>
                      </a:r>
                      <a:endParaRPr lang="en-US" sz="1600" dirty="0">
                        <a:cs typeface="B Nazanin" panose="00000400000000000000" pitchFamily="2" charset="-78"/>
                      </a:endParaRPr>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توسعه ارتباط با مراکز خصوصی </a:t>
                      </a:r>
                      <a:endParaRPr lang="en-US" sz="1600" dirty="0">
                        <a:cs typeface="B Nazanin" panose="00000400000000000000" pitchFamily="2" charset="-78"/>
                      </a:endParaRPr>
                    </a:p>
                    <a:p>
                      <a:pPr algn="ctr"/>
                      <a:endParaRPr lang="en-US" sz="1600" dirty="0">
                        <a:cs typeface="B Nazanin" panose="00000400000000000000" pitchFamily="2" charset="-78"/>
                      </a:endParaRPr>
                    </a:p>
                  </a:txBody>
                  <a:tcPr/>
                </a:tc>
                <a:tc rowSpan="2">
                  <a:txBody>
                    <a:bodyPr/>
                    <a:lstStyle/>
                    <a:p>
                      <a:pPr algn="ctr" rtl="1"/>
                      <a:r>
                        <a:rPr lang="fa-IR" sz="1600" dirty="0">
                          <a:cs typeface="B Nazanin" panose="00000400000000000000" pitchFamily="2" charset="-78"/>
                        </a:rPr>
                        <a:t>استفاده از ظرفیت های خصوصی </a:t>
                      </a:r>
                      <a:endParaRPr lang="en-US" sz="1600" dirty="0">
                        <a:cs typeface="B Nazanin" panose="00000400000000000000" pitchFamily="2" charset="-78"/>
                      </a:endParaRPr>
                    </a:p>
                  </a:txBody>
                  <a:tcPr/>
                </a:tc>
                <a:tc rowSpan="8">
                  <a:txBody>
                    <a:bodyPr/>
                    <a:lstStyle/>
                    <a:p>
                      <a:pPr algn="ctr"/>
                      <a:r>
                        <a:rPr lang="fa-IR" sz="1600" dirty="0">
                          <a:cs typeface="B Nazanin" panose="00000400000000000000" pitchFamily="2" charset="-78"/>
                        </a:rPr>
                        <a:t>در</a:t>
                      </a:r>
                      <a:r>
                        <a:rPr lang="fa-IR" sz="1600" baseline="0" dirty="0">
                          <a:cs typeface="B Nazanin" panose="00000400000000000000" pitchFamily="2" charset="-78"/>
                        </a:rPr>
                        <a:t> سطح ستادی</a:t>
                      </a:r>
                      <a:endParaRPr lang="en-US" sz="1600" dirty="0">
                        <a:cs typeface="B Nazanin" panose="00000400000000000000" pitchFamily="2" charset="-78"/>
                      </a:endParaRPr>
                    </a:p>
                  </a:txBody>
                  <a:tcPr vert="vert"/>
                </a:tc>
                <a:extLst>
                  <a:ext uri="{0D108BD9-81ED-4DB2-BD59-A6C34878D82A}">
                    <a16:rowId xmlns:a16="http://schemas.microsoft.com/office/drawing/2014/main" val="10001"/>
                  </a:ext>
                </a:extLst>
              </a:tr>
              <a:tr h="39958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کاهش بروکراسی در غذا و دارو  </a:t>
                      </a:r>
                      <a:endParaRPr lang="en-US" sz="1600" dirty="0">
                        <a:cs typeface="B Nazanin" panose="00000400000000000000" pitchFamily="2" charset="-78"/>
                      </a:endParaRPr>
                    </a:p>
                    <a:p>
                      <a:pPr algn="r" rtl="1"/>
                      <a:endParaRPr lang="en-US" sz="1600" dirty="0">
                        <a:cs typeface="B Nazanin" panose="00000400000000000000" pitchFamily="2" charset="-78"/>
                      </a:endParaRPr>
                    </a:p>
                  </a:txBody>
                  <a:tcPr/>
                </a:tc>
                <a:tc vMerge="1">
                  <a:txBody>
                    <a:bodyPr/>
                    <a:lstStyle/>
                    <a:p>
                      <a:pPr algn="r" rtl="1"/>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rtl="1"/>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2"/>
                  </a:ext>
                </a:extLst>
              </a:tr>
              <a:tr h="67729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تمرکز بر سواد دیجیتال و اطلاعاتی</a:t>
                      </a:r>
                    </a:p>
                    <a:p>
                      <a:pPr marL="0" marR="0" lvl="0" indent="0" algn="r" defTabSz="914400" rtl="1"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پیوستن به کنوانسیون های بین المللی </a:t>
                      </a:r>
                      <a:endParaRPr lang="en-US" sz="1600" dirty="0">
                        <a:cs typeface="B Nazanin" panose="000004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توجه به فناوری در آئین نامه های ترفیع و ارتقا</a:t>
                      </a:r>
                      <a:endParaRPr lang="en-US" sz="1600" dirty="0">
                        <a:cs typeface="B Nazanin" panose="000004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توجه به سیاست های کلان کسب و کار </a:t>
                      </a:r>
                    </a:p>
                    <a:p>
                      <a:pPr marL="0" marR="0" lvl="0" indent="0" algn="r" defTabSz="914400" rtl="1"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حمایت مالی از پژوهش های بنیادی </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تحلیل شاخص های </a:t>
                      </a:r>
                      <a:r>
                        <a:rPr lang="en-US" sz="1600" dirty="0">
                          <a:cs typeface="B Nazanin" panose="00000400000000000000" pitchFamily="2" charset="-78"/>
                        </a:rPr>
                        <a:t>GII</a:t>
                      </a:r>
                      <a:r>
                        <a:rPr lang="fa-IR" sz="1600" dirty="0">
                          <a:cs typeface="B Nazanin" panose="00000400000000000000" pitchFamily="2" charset="-78"/>
                        </a:rPr>
                        <a:t> </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توسعه شاخص های </a:t>
                      </a:r>
                      <a:r>
                        <a:rPr lang="en-US" sz="1600" dirty="0">
                          <a:cs typeface="B Nazanin" panose="00000400000000000000" pitchFamily="2" charset="-78"/>
                        </a:rPr>
                        <a:t>GII</a:t>
                      </a:r>
                    </a:p>
                  </a:txBody>
                  <a:tcPr/>
                </a:tc>
                <a:tc>
                  <a:txBody>
                    <a:bodyPr/>
                    <a:lstStyle/>
                    <a:p>
                      <a:pPr algn="ctr" rtl="1"/>
                      <a:r>
                        <a:rPr lang="fa-IR" sz="1600" dirty="0">
                          <a:cs typeface="B Nazanin" panose="00000400000000000000" pitchFamily="2" charset="-78"/>
                        </a:rPr>
                        <a:t>توسعه شاخص های نوآور</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vert="vert"/>
                </a:tc>
                <a:extLst>
                  <a:ext uri="{0D108BD9-81ED-4DB2-BD59-A6C34878D82A}">
                    <a16:rowId xmlns:a16="http://schemas.microsoft.com/office/drawing/2014/main" val="526622167"/>
                  </a:ext>
                </a:extLst>
              </a:tr>
              <a:tr h="370840">
                <a:tc>
                  <a:txBody>
                    <a:bodyPr/>
                    <a:lstStyle/>
                    <a:p>
                      <a:pPr algn="r" rtl="1"/>
                      <a:r>
                        <a:rPr lang="fa-IR" sz="1600" dirty="0">
                          <a:cs typeface="B Nazanin" panose="00000400000000000000" pitchFamily="2" charset="-78"/>
                        </a:rPr>
                        <a:t>حمایت از مراکز نوآوری تخصصی </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تاسیس مراکز نوآور </a:t>
                      </a:r>
                      <a:endParaRPr lang="en-US"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حمایت از ساختارهای مورد نیاز و هدفمند</a:t>
                      </a:r>
                      <a:endParaRPr lang="en-US"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توسعه زیرساخت های فناوری</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vert="vert"/>
                </a:tc>
                <a:extLst>
                  <a:ext uri="{0D108BD9-81ED-4DB2-BD59-A6C34878D82A}">
                    <a16:rowId xmlns:a16="http://schemas.microsoft.com/office/drawing/2014/main" val="10003"/>
                  </a:ext>
                </a:extLst>
              </a:tr>
              <a:tr h="370840">
                <a:tc>
                  <a:txBody>
                    <a:bodyPr/>
                    <a:lstStyle/>
                    <a:p>
                      <a:pPr algn="r"/>
                      <a:r>
                        <a:rPr lang="fa-IR" sz="1600" dirty="0">
                          <a:cs typeface="B Nazanin" panose="00000400000000000000" pitchFamily="2" charset="-78"/>
                        </a:rPr>
                        <a:t>حمایت بر اساس برنامه های و نیاز طرح های تولیدی</a:t>
                      </a:r>
                      <a:endParaRPr lang="en-US" sz="1600" dirty="0">
                        <a:cs typeface="B Nazanin" panose="00000400000000000000" pitchFamily="2" charset="-78"/>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حمایت هدفمند از اتاق های تمیز</a:t>
                      </a: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extLst>
                  <a:ext uri="{0D108BD9-81ED-4DB2-BD59-A6C34878D82A}">
                    <a16:rowId xmlns:a16="http://schemas.microsoft.com/office/drawing/2014/main" val="10004"/>
                  </a:ext>
                </a:extLst>
              </a:tr>
              <a:tr h="741680">
                <a:tc>
                  <a:txBody>
                    <a:bodyPr/>
                    <a:lstStyle/>
                    <a:p>
                      <a:pPr algn="r"/>
                      <a:r>
                        <a:rPr lang="fa-IR" sz="1600" dirty="0">
                          <a:cs typeface="B Nazanin" panose="00000400000000000000" pitchFamily="2" charset="-78"/>
                        </a:rPr>
                        <a:t>توسعه قراردادهای عاملیت و حمایت جهت اخذ خط اعتباری </a:t>
                      </a:r>
                      <a:endParaRPr lang="en-US" sz="1600" dirty="0">
                        <a:cs typeface="B Nazanin" panose="00000400000000000000" pitchFamily="2" charset="-78"/>
                      </a:endParaRPr>
                    </a:p>
                  </a:txBody>
                  <a:tcPr/>
                </a:tc>
                <a:tc>
                  <a:txBody>
                    <a:bodyPr/>
                    <a:lstStyle/>
                    <a:p>
                      <a:pPr algn="r"/>
                      <a:r>
                        <a:rPr lang="fa-IR" sz="1600" dirty="0">
                          <a:cs typeface="B Nazanin" panose="00000400000000000000" pitchFamily="2" charset="-78"/>
                        </a:rPr>
                        <a:t>حمایت از صندوق های فناوری </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extLst>
                  <a:ext uri="{0D108BD9-81ED-4DB2-BD59-A6C34878D82A}">
                    <a16:rowId xmlns:a16="http://schemas.microsoft.com/office/drawing/2014/main" val="10005"/>
                  </a:ext>
                </a:extLst>
              </a:tr>
              <a:tr h="370840">
                <a:tc>
                  <a:txBody>
                    <a:bodyPr/>
                    <a:lstStyle/>
                    <a:p>
                      <a:pPr algn="r"/>
                      <a:r>
                        <a:rPr lang="fa-IR" sz="1600" dirty="0">
                          <a:cs typeface="B Nazanin" panose="00000400000000000000" pitchFamily="2" charset="-78"/>
                        </a:rPr>
                        <a:t>حل چالش داوری ها </a:t>
                      </a:r>
                      <a:endParaRPr lang="en-US" sz="1600" dirty="0">
                        <a:cs typeface="B Nazanin" panose="00000400000000000000" pitchFamily="2" charset="-78"/>
                      </a:endParaRPr>
                    </a:p>
                  </a:txBody>
                  <a:tcPr/>
                </a:tc>
                <a:tc>
                  <a:txBody>
                    <a:bodyPr/>
                    <a:lstStyle/>
                    <a:p>
                      <a:pPr algn="r"/>
                      <a:r>
                        <a:rPr lang="fa-IR" sz="1600" dirty="0">
                          <a:cs typeface="B Nazanin" panose="00000400000000000000" pitchFamily="2" charset="-78"/>
                        </a:rPr>
                        <a:t>همکاری با معاونت حقوق مالکیت فکری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تمرکز بر حل چالش های مالکیت فکری</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توسعه فرایندهای ایده تا محصول</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vert="vert"/>
                </a:tc>
                <a:extLst>
                  <a:ext uri="{0D108BD9-81ED-4DB2-BD59-A6C34878D82A}">
                    <a16:rowId xmlns:a16="http://schemas.microsoft.com/office/drawing/2014/main" val="194034753"/>
                  </a:ext>
                </a:extLst>
              </a:tr>
              <a:tr h="37084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شناسایی ظرفیت ها</a:t>
                      </a:r>
                    </a:p>
                    <a:p>
                      <a:pPr marL="0" marR="0" lvl="0" indent="0" algn="r" defTabSz="914400" rtl="0"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طراحی و بکار گیری برنامه اطلس جامع فناوری سلامت</a:t>
                      </a:r>
                    </a:p>
                    <a:p>
                      <a:pPr algn="r"/>
                      <a:r>
                        <a:rPr lang="fa-IR" sz="1600" dirty="0">
                          <a:cs typeface="B Nazanin" panose="00000400000000000000" pitchFamily="2" charset="-78"/>
                        </a:rPr>
                        <a:t>تقسیم کار ملی </a:t>
                      </a:r>
                    </a:p>
                    <a:p>
                      <a:pPr algn="r"/>
                      <a:r>
                        <a:rPr lang="fa-IR" sz="1600" dirty="0">
                          <a:cs typeface="B Nazanin" panose="00000400000000000000" pitchFamily="2" charset="-78"/>
                        </a:rPr>
                        <a:t>رفع موانع تولید و تجاری سازی با حمایت شورای عالی فناوری </a:t>
                      </a:r>
                    </a:p>
                  </a:txBody>
                  <a:tcPr/>
                </a:tc>
                <a:tc>
                  <a:txBody>
                    <a:bodyPr/>
                    <a:lstStyle/>
                    <a:p>
                      <a:pPr algn="r"/>
                      <a:r>
                        <a:rPr lang="fa-IR" sz="1600" dirty="0">
                          <a:cs typeface="B Nazanin" panose="00000400000000000000" pitchFamily="2" charset="-78"/>
                        </a:rPr>
                        <a:t>تبیین اولویت ها و نیازها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پاسخگو بودن محصولات فناورانه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نقشه راه رشد تولید محصولات سلامت محور</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vert="vert"/>
                </a:tc>
                <a:extLst>
                  <a:ext uri="{0D108BD9-81ED-4DB2-BD59-A6C34878D82A}">
                    <a16:rowId xmlns:a16="http://schemas.microsoft.com/office/drawing/2014/main" val="4006233186"/>
                  </a:ext>
                </a:extLst>
              </a:tr>
            </a:tbl>
          </a:graphicData>
        </a:graphic>
      </p:graphicFrame>
    </p:spTree>
    <p:extLst>
      <p:ext uri="{BB962C8B-B14F-4D97-AF65-F5344CB8AC3E}">
        <p14:creationId xmlns:p14="http://schemas.microsoft.com/office/powerpoint/2010/main" val="3502677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59F003-E00A-43F9-91DC-CC54E3B874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657C27F-2044-5247-56DD-D8097630BE9D}"/>
              </a:ext>
            </a:extLst>
          </p:cNvPr>
          <p:cNvPicPr>
            <a:picLocks noChangeAspect="1"/>
          </p:cNvPicPr>
          <p:nvPr/>
        </p:nvPicPr>
        <p:blipFill rotWithShape="1">
          <a:blip r:embed="rId2"/>
          <a:srcRect t="43750"/>
          <a:stretch/>
        </p:blipFill>
        <p:spPr>
          <a:xfrm>
            <a:off x="20" y="10"/>
            <a:ext cx="12191981" cy="6857990"/>
          </a:xfrm>
          <a:prstGeom prst="rect">
            <a:avLst/>
          </a:prstGeom>
        </p:spPr>
      </p:pic>
      <p:sp>
        <p:nvSpPr>
          <p:cNvPr id="11" name="Rectangle 10">
            <a:extLst>
              <a:ext uri="{FF2B5EF4-FFF2-40B4-BE49-F238E27FC236}">
                <a16:creationId xmlns:a16="http://schemas.microsoft.com/office/drawing/2014/main" id="{D74A4382-E3AD-430A-9A1F-DFA3E0E77A7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5" y="-1524511"/>
            <a:ext cx="4592270" cy="12192001"/>
          </a:xfrm>
          <a:prstGeom prst="rect">
            <a:avLst/>
          </a:prstGeom>
          <a:gradFill>
            <a:gsLst>
              <a:gs pos="35000">
                <a:schemeClr val="tx1">
                  <a:alpha val="46000"/>
                </a:schemeClr>
              </a:gs>
              <a:gs pos="21000">
                <a:schemeClr val="tx1">
                  <a:alpha val="30000"/>
                </a:schemeClr>
              </a:gs>
              <a:gs pos="0">
                <a:schemeClr val="tx1">
                  <a:alpha val="0"/>
                </a:schemeClr>
              </a:gs>
              <a:gs pos="100000">
                <a:schemeClr val="tx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2B0A436-BF68-C58A-D66F-2E2F5AD88638}"/>
              </a:ext>
            </a:extLst>
          </p:cNvPr>
          <p:cNvSpPr>
            <a:spLocks noGrp="1"/>
          </p:cNvSpPr>
          <p:nvPr>
            <p:ph type="ctrTitle"/>
          </p:nvPr>
        </p:nvSpPr>
        <p:spPr>
          <a:xfrm>
            <a:off x="404553" y="3091928"/>
            <a:ext cx="9078562" cy="2387600"/>
          </a:xfrm>
        </p:spPr>
        <p:txBody>
          <a:bodyPr>
            <a:normAutofit/>
          </a:bodyPr>
          <a:lstStyle/>
          <a:p>
            <a:pPr algn="l"/>
            <a:r>
              <a:rPr lang="fa-IR" sz="6600" b="1">
                <a:solidFill>
                  <a:schemeClr val="bg1"/>
                </a:solidFill>
                <a:effectLst>
                  <a:outerShdw blurRad="38100" dist="38100" dir="2700000" algn="tl">
                    <a:srgbClr val="000000">
                      <a:alpha val="43137"/>
                    </a:srgbClr>
                  </a:outerShdw>
                </a:effectLst>
                <a:cs typeface="B Nazanin" panose="00000400000000000000" pitchFamily="2" charset="-78"/>
              </a:rPr>
              <a:t>با تشکر از توجه شما</a:t>
            </a:r>
            <a:endParaRPr lang="en-US" sz="6600" b="1">
              <a:solidFill>
                <a:schemeClr val="bg1"/>
              </a:solidFill>
              <a:effectLst>
                <a:outerShdw blurRad="38100" dist="38100" dir="2700000" algn="tl">
                  <a:srgbClr val="000000">
                    <a:alpha val="43137"/>
                  </a:srgbClr>
                </a:outerShdw>
              </a:effectLst>
              <a:cs typeface="B Nazanin" panose="00000400000000000000" pitchFamily="2" charset="-78"/>
            </a:endParaRPr>
          </a:p>
        </p:txBody>
      </p:sp>
      <p:sp>
        <p:nvSpPr>
          <p:cNvPr id="13" name="Rectangle: Rounded Corners 12">
            <a:extLst>
              <a:ext uri="{FF2B5EF4-FFF2-40B4-BE49-F238E27FC236}">
                <a16:creationId xmlns:a16="http://schemas.microsoft.com/office/drawing/2014/main" id="{79F40191-0F44-4FD1-82CC-ACB507C14BE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A21C1B2D-E9CF-D746-A14C-EFCAB1A09666}"/>
              </a:ext>
            </a:extLst>
          </p:cNvPr>
          <p:cNvSpPr>
            <a:spLocks noGrp="1"/>
          </p:cNvSpPr>
          <p:nvPr>
            <p:ph type="subTitle" idx="1"/>
          </p:nvPr>
        </p:nvSpPr>
        <p:spPr>
          <a:xfrm>
            <a:off x="404553" y="5624945"/>
            <a:ext cx="9078562" cy="592975"/>
          </a:xfrm>
        </p:spPr>
        <p:txBody>
          <a:bodyPr anchor="ctr">
            <a:normAutofit/>
          </a:bodyPr>
          <a:lstStyle/>
          <a:p>
            <a:pPr algn="l"/>
            <a:r>
              <a:rPr lang="fa-IR" dirty="0">
                <a:solidFill>
                  <a:schemeClr val="bg1"/>
                </a:solidFill>
                <a:cs typeface="B Nazanin" panose="00000400000000000000" pitchFamily="2" charset="-78"/>
              </a:rPr>
              <a:t>اولین سند راهبردی چهارمین نشست معاونین تحقیقات و فناوری </a:t>
            </a:r>
            <a:endParaRPr lang="en-US" dirty="0">
              <a:solidFill>
                <a:schemeClr val="bg1"/>
              </a:solidFill>
              <a:cs typeface="B Nazanin" panose="00000400000000000000" pitchFamily="2" charset="-78"/>
            </a:endParaRPr>
          </a:p>
        </p:txBody>
      </p:sp>
    </p:spTree>
    <p:extLst>
      <p:ext uri="{BB962C8B-B14F-4D97-AF65-F5344CB8AC3E}">
        <p14:creationId xmlns:p14="http://schemas.microsoft.com/office/powerpoint/2010/main" val="2565280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effectLst>
            <a:outerShdw blurRad="50800" dist="38100" dir="5400000" algn="t" rotWithShape="0">
              <a:prstClr val="black">
                <a:alpha val="40000"/>
              </a:prstClr>
            </a:outerShdw>
          </a:effectLst>
        </p:spPr>
        <p:txBody>
          <a:bodyPr anchor="ctr">
            <a:prstTxWarp prst="textChevronInverted">
              <a:avLst/>
            </a:prstTxWarp>
            <a:normAutofit/>
          </a:bodyPr>
          <a:lstStyle/>
          <a:p>
            <a:r>
              <a:rPr lang="fa-IR" sz="1400" b="1" dirty="0">
                <a:solidFill>
                  <a:srgbClr val="FF0000"/>
                </a:solidFill>
                <a:cs typeface="B Nazanin" panose="00000400000000000000" pitchFamily="2" charset="-78"/>
              </a:rPr>
              <a:t>نگهداشت نیروی انسانی متعهد و خلاق از اولویت های معاونت پژوهشی است</a:t>
            </a:r>
            <a:endParaRPr lang="en-US" sz="1400" b="1" dirty="0">
              <a:solidFill>
                <a:srgbClr val="FF0000"/>
              </a:solidFill>
              <a:cs typeface="B Nazanin" panose="00000400000000000000" pitchFamily="2" charset="-78"/>
            </a:endParaRPr>
          </a:p>
        </p:txBody>
      </p:sp>
    </p:spTree>
    <p:extLst>
      <p:ext uri="{BB962C8B-B14F-4D97-AF65-F5344CB8AC3E}">
        <p14:creationId xmlns:p14="http://schemas.microsoft.com/office/powerpoint/2010/main" val="3089044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20754877"/>
              </p:ext>
            </p:extLst>
          </p:nvPr>
        </p:nvGraphicFramePr>
        <p:xfrm>
          <a:off x="300251" y="719666"/>
          <a:ext cx="11580125" cy="5527040"/>
        </p:xfrm>
        <a:graphic>
          <a:graphicData uri="http://schemas.openxmlformats.org/drawingml/2006/table">
            <a:tbl>
              <a:tblPr firstRow="1" bandRow="1">
                <a:tableStyleId>{E8B1032C-EA38-4F05-BA0D-38AFFFC7BED3}</a:tableStyleId>
              </a:tblPr>
              <a:tblGrid>
                <a:gridCol w="3753134">
                  <a:extLst>
                    <a:ext uri="{9D8B030D-6E8A-4147-A177-3AD203B41FA5}">
                      <a16:colId xmlns:a16="http://schemas.microsoft.com/office/drawing/2014/main" val="20000"/>
                    </a:ext>
                  </a:extLst>
                </a:gridCol>
                <a:gridCol w="2456597">
                  <a:extLst>
                    <a:ext uri="{9D8B030D-6E8A-4147-A177-3AD203B41FA5}">
                      <a16:colId xmlns:a16="http://schemas.microsoft.com/office/drawing/2014/main" val="20001"/>
                    </a:ext>
                  </a:extLst>
                </a:gridCol>
                <a:gridCol w="2395182">
                  <a:extLst>
                    <a:ext uri="{9D8B030D-6E8A-4147-A177-3AD203B41FA5}">
                      <a16:colId xmlns:a16="http://schemas.microsoft.com/office/drawing/2014/main" val="20002"/>
                    </a:ext>
                  </a:extLst>
                </a:gridCol>
                <a:gridCol w="2283758">
                  <a:extLst>
                    <a:ext uri="{9D8B030D-6E8A-4147-A177-3AD203B41FA5}">
                      <a16:colId xmlns:a16="http://schemas.microsoft.com/office/drawing/2014/main" val="20003"/>
                    </a:ext>
                  </a:extLst>
                </a:gridCol>
                <a:gridCol w="691454">
                  <a:extLst>
                    <a:ext uri="{9D8B030D-6E8A-4147-A177-3AD203B41FA5}">
                      <a16:colId xmlns:a16="http://schemas.microsoft.com/office/drawing/2014/main" val="20004"/>
                    </a:ext>
                  </a:extLst>
                </a:gridCol>
              </a:tblGrid>
              <a:tr h="370840">
                <a:tc>
                  <a:txBody>
                    <a:bodyPr/>
                    <a:lstStyle/>
                    <a:p>
                      <a:pPr algn="ctr"/>
                      <a:r>
                        <a:rPr lang="fa-IR" sz="1400" dirty="0">
                          <a:cs typeface="B Nazanin" panose="00000400000000000000" pitchFamily="2" charset="-78"/>
                        </a:rPr>
                        <a:t>فعالیت ها</a:t>
                      </a:r>
                      <a:endParaRPr lang="en-US" sz="1400" dirty="0">
                        <a:cs typeface="B Nazanin" panose="00000400000000000000" pitchFamily="2" charset="-78"/>
                      </a:endParaRPr>
                    </a:p>
                  </a:txBody>
                  <a:tcPr/>
                </a:tc>
                <a:tc>
                  <a:txBody>
                    <a:bodyPr/>
                    <a:lstStyle/>
                    <a:p>
                      <a:pPr algn="ctr"/>
                      <a:r>
                        <a:rPr lang="fa-IR" sz="1400" dirty="0">
                          <a:cs typeface="B Nazanin" panose="00000400000000000000" pitchFamily="2" charset="-78"/>
                        </a:rPr>
                        <a:t>اقدام راهبردی</a:t>
                      </a:r>
                      <a:endParaRPr lang="en-US" sz="1400" dirty="0">
                        <a:cs typeface="B Nazanin" panose="00000400000000000000" pitchFamily="2" charset="-78"/>
                      </a:endParaRPr>
                    </a:p>
                  </a:txBody>
                  <a:tcPr/>
                </a:tc>
                <a:tc>
                  <a:txBody>
                    <a:bodyPr/>
                    <a:lstStyle/>
                    <a:p>
                      <a:pPr algn="ctr"/>
                      <a:r>
                        <a:rPr lang="fa-IR" sz="1400" dirty="0">
                          <a:cs typeface="B Nazanin" panose="00000400000000000000" pitchFamily="2" charset="-78"/>
                        </a:rPr>
                        <a:t>عنوان راهبرد</a:t>
                      </a:r>
                      <a:endParaRPr lang="en-US" sz="1400" dirty="0">
                        <a:cs typeface="B Nazanin" panose="00000400000000000000" pitchFamily="2" charset="-78"/>
                      </a:endParaRPr>
                    </a:p>
                  </a:txBody>
                  <a:tcPr/>
                </a:tc>
                <a:tc>
                  <a:txBody>
                    <a:bodyPr/>
                    <a:lstStyle/>
                    <a:p>
                      <a:pPr algn="ctr"/>
                      <a:r>
                        <a:rPr lang="fa-IR" sz="1400" dirty="0">
                          <a:cs typeface="B Nazanin" panose="00000400000000000000" pitchFamily="2" charset="-78"/>
                        </a:rPr>
                        <a:t>عنوان هدف کلان</a:t>
                      </a:r>
                      <a:endParaRPr lang="en-US" sz="1400" dirty="0">
                        <a:cs typeface="B Nazanin" panose="00000400000000000000" pitchFamily="2" charset="-78"/>
                      </a:endParaRPr>
                    </a:p>
                  </a:txBody>
                  <a:tcPr/>
                </a:tc>
                <a:tc>
                  <a:txBody>
                    <a:bodyPr/>
                    <a:lstStyle/>
                    <a:p>
                      <a:pPr algn="ctr"/>
                      <a:r>
                        <a:rPr lang="fa-IR" sz="1400" dirty="0">
                          <a:cs typeface="B Nazanin" panose="00000400000000000000" pitchFamily="2" charset="-78"/>
                        </a:rPr>
                        <a:t>سطح </a:t>
                      </a:r>
                      <a:endParaRPr lang="en-US" sz="1400" dirty="0">
                        <a:cs typeface="B Nazanin" panose="00000400000000000000" pitchFamily="2" charset="-78"/>
                      </a:endParaRPr>
                    </a:p>
                  </a:txBody>
                  <a:tcPr/>
                </a:tc>
                <a:extLst>
                  <a:ext uri="{0D108BD9-81ED-4DB2-BD59-A6C34878D82A}">
                    <a16:rowId xmlns:a16="http://schemas.microsoft.com/office/drawing/2014/main" val="10000"/>
                  </a:ext>
                </a:extLst>
              </a:tr>
              <a:tr h="370840">
                <a:tc>
                  <a:txBody>
                    <a:bodyPr/>
                    <a:lstStyle/>
                    <a:p>
                      <a:pPr algn="r" rtl="1"/>
                      <a:r>
                        <a:rPr lang="fa-IR" sz="1400" dirty="0">
                          <a:cs typeface="B Nazanin" panose="00000400000000000000" pitchFamily="2" charset="-78"/>
                        </a:rPr>
                        <a:t>تخصیص گرنت برای محققان یک درصد برتر </a:t>
                      </a:r>
                    </a:p>
                  </a:txBody>
                  <a:tcPr/>
                </a:tc>
                <a:tc>
                  <a:txBody>
                    <a:bodyPr/>
                    <a:lstStyle/>
                    <a:p>
                      <a:pPr algn="ctr"/>
                      <a:r>
                        <a:rPr lang="fa-IR" sz="1400" dirty="0">
                          <a:cs typeface="B Nazanin" panose="00000400000000000000" pitchFamily="2" charset="-78"/>
                        </a:rPr>
                        <a:t>تقدیر</a:t>
                      </a:r>
                      <a:r>
                        <a:rPr lang="fa-IR" sz="1400" baseline="0" dirty="0">
                          <a:cs typeface="B Nazanin" panose="00000400000000000000" pitchFamily="2" charset="-78"/>
                        </a:rPr>
                        <a:t> از فعالان پژوهشی </a:t>
                      </a:r>
                      <a:endParaRPr lang="en-US" sz="1400" dirty="0">
                        <a:cs typeface="B Nazanin" panose="00000400000000000000" pitchFamily="2" charset="-78"/>
                      </a:endParaRPr>
                    </a:p>
                  </a:txBody>
                  <a:tcPr/>
                </a:tc>
                <a:tc rowSpan="3">
                  <a:txBody>
                    <a:bodyPr/>
                    <a:lstStyle/>
                    <a:p>
                      <a:pPr algn="ctr"/>
                      <a:r>
                        <a:rPr lang="fa-IR" sz="1400" dirty="0">
                          <a:cs typeface="B Nazanin" panose="00000400000000000000" pitchFamily="2" charset="-78"/>
                        </a:rPr>
                        <a:t>ایجاد تعلق خاطر، عزت نفس و انگیزه</a:t>
                      </a:r>
                      <a:endParaRPr lang="en-US" sz="1400" dirty="0">
                        <a:cs typeface="B Nazanin" panose="00000400000000000000" pitchFamily="2" charset="-78"/>
                      </a:endParaRPr>
                    </a:p>
                  </a:txBody>
                  <a:tcPr/>
                </a:tc>
                <a:tc rowSpan="3">
                  <a:txBody>
                    <a:bodyPr/>
                    <a:lstStyle/>
                    <a:p>
                      <a:pPr algn="ctr"/>
                      <a:r>
                        <a:rPr lang="fa-IR" sz="1400" dirty="0">
                          <a:cs typeface="B Nazanin" panose="00000400000000000000" pitchFamily="2" charset="-78"/>
                        </a:rPr>
                        <a:t>تکریم و تقویت</a:t>
                      </a:r>
                      <a:r>
                        <a:rPr lang="fa-IR" sz="1400" baseline="0" dirty="0">
                          <a:cs typeface="B Nazanin" panose="00000400000000000000" pitchFamily="2" charset="-78"/>
                        </a:rPr>
                        <a:t> نیروی انسانی </a:t>
                      </a:r>
                      <a:endParaRPr lang="en-US" sz="1400" dirty="0">
                        <a:cs typeface="B Nazanin" panose="00000400000000000000" pitchFamily="2" charset="-78"/>
                      </a:endParaRPr>
                    </a:p>
                  </a:txBody>
                  <a:tcPr/>
                </a:tc>
                <a:tc rowSpan="8">
                  <a:txBody>
                    <a:bodyPr/>
                    <a:lstStyle/>
                    <a:p>
                      <a:pPr algn="ctr"/>
                      <a:r>
                        <a:rPr lang="fa-IR" sz="1400" dirty="0">
                          <a:cs typeface="B Nazanin" panose="00000400000000000000" pitchFamily="2" charset="-78"/>
                        </a:rPr>
                        <a:t>سطح عملکردی ستادی</a:t>
                      </a:r>
                      <a:endParaRPr lang="en-US" sz="1400" dirty="0">
                        <a:cs typeface="B Nazanin" panose="00000400000000000000" pitchFamily="2" charset="-78"/>
                      </a:endParaRPr>
                    </a:p>
                  </a:txBody>
                  <a:tcPr vert="vert"/>
                </a:tc>
                <a:extLst>
                  <a:ext uri="{0D108BD9-81ED-4DB2-BD59-A6C34878D82A}">
                    <a16:rowId xmlns:a16="http://schemas.microsoft.com/office/drawing/2014/main" val="10001"/>
                  </a:ext>
                </a:extLst>
              </a:tr>
              <a:tr h="370840">
                <a:tc>
                  <a:txBody>
                    <a:bodyPr/>
                    <a:lstStyle/>
                    <a:p>
                      <a:pPr algn="ctr"/>
                      <a:r>
                        <a:rPr lang="fa-IR" sz="1400" dirty="0">
                          <a:cs typeface="B Nazanin" panose="00000400000000000000" pitchFamily="2" charset="-78"/>
                        </a:rPr>
                        <a:t>اختصاص</a:t>
                      </a:r>
                      <a:r>
                        <a:rPr lang="fa-IR" sz="1400" baseline="0" dirty="0">
                          <a:cs typeface="B Nazanin" panose="00000400000000000000" pitchFamily="2" charset="-78"/>
                        </a:rPr>
                        <a:t> گرنت برای طرح های منطبق با اولویت های منطقه ای و ملی </a:t>
                      </a:r>
                      <a:endParaRPr lang="en-US" sz="1400" dirty="0">
                        <a:cs typeface="B Nazanin" panose="00000400000000000000" pitchFamily="2" charset="-78"/>
                      </a:endParaRPr>
                    </a:p>
                  </a:txBody>
                  <a:tcPr/>
                </a:tc>
                <a:tc>
                  <a:txBody>
                    <a:bodyPr/>
                    <a:lstStyle/>
                    <a:p>
                      <a:pPr algn="ctr"/>
                      <a:r>
                        <a:rPr lang="fa-IR" sz="1400" dirty="0">
                          <a:cs typeface="B Nazanin" panose="00000400000000000000" pitchFamily="2" charset="-78"/>
                        </a:rPr>
                        <a:t>حمایت از</a:t>
                      </a:r>
                      <a:r>
                        <a:rPr lang="fa-IR" sz="1400" baseline="0" dirty="0">
                          <a:cs typeface="B Nazanin" panose="00000400000000000000" pitchFamily="2" charset="-78"/>
                        </a:rPr>
                        <a:t> طرح های کابردی ملی </a:t>
                      </a:r>
                      <a:endParaRPr lang="en-US" sz="1400" dirty="0">
                        <a:cs typeface="B Nazanin" panose="00000400000000000000" pitchFamily="2" charset="-78"/>
                      </a:endParaRPr>
                    </a:p>
                  </a:txBody>
                  <a:tcPr/>
                </a:tc>
                <a:tc vMerge="1">
                  <a:txBody>
                    <a:bodyPr/>
                    <a:lstStyle/>
                    <a:p>
                      <a:pPr algn="ctr"/>
                      <a:endParaRPr lang="en-US" sz="1400" dirty="0">
                        <a:cs typeface="B Nazanin" panose="00000400000000000000" pitchFamily="2" charset="-78"/>
                      </a:endParaRPr>
                    </a:p>
                  </a:txBody>
                  <a:tcPr/>
                </a:tc>
                <a:tc vMerge="1">
                  <a:txBody>
                    <a:bodyPr/>
                    <a:lstStyle/>
                    <a:p>
                      <a:pPr algn="ctr"/>
                      <a:endParaRPr lang="en-US" sz="1400" dirty="0">
                        <a:cs typeface="B Nazanin" panose="00000400000000000000" pitchFamily="2" charset="-78"/>
                      </a:endParaRPr>
                    </a:p>
                  </a:txBody>
                  <a:tcPr/>
                </a:tc>
                <a:tc vMerge="1">
                  <a:txBody>
                    <a:bodyPr/>
                    <a:lstStyle/>
                    <a:p>
                      <a:pPr algn="ctr"/>
                      <a:endParaRPr lang="en-US" sz="1400" dirty="0">
                        <a:cs typeface="B Nazanin" panose="00000400000000000000" pitchFamily="2" charset="-78"/>
                      </a:endParaRPr>
                    </a:p>
                  </a:txBody>
                  <a:tcPr/>
                </a:tc>
                <a:extLst>
                  <a:ext uri="{0D108BD9-81ED-4DB2-BD59-A6C34878D82A}">
                    <a16:rowId xmlns:a16="http://schemas.microsoft.com/office/drawing/2014/main" val="10002"/>
                  </a:ext>
                </a:extLst>
              </a:tr>
              <a:tr h="370840">
                <a:tc>
                  <a:txBody>
                    <a:bodyPr/>
                    <a:lstStyle/>
                    <a:p>
                      <a:pPr algn="r" rtl="1"/>
                      <a:r>
                        <a:rPr lang="fa-IR" sz="1400" dirty="0">
                          <a:cs typeface="B Nazanin" panose="00000400000000000000" pitchFamily="2" charset="-78"/>
                        </a:rPr>
                        <a:t>ارائه مقالات در رسانه های اجتماعی </a:t>
                      </a:r>
                      <a:endParaRPr lang="fa-IR" sz="1400" baseline="0" dirty="0">
                        <a:cs typeface="B Nazanin" panose="00000400000000000000" pitchFamily="2" charset="-78"/>
                      </a:endParaRPr>
                    </a:p>
                    <a:p>
                      <a:pPr algn="r" rtl="1"/>
                      <a:r>
                        <a:rPr lang="fa-IR" sz="1400" baseline="0" dirty="0">
                          <a:cs typeface="B Nazanin" panose="00000400000000000000" pitchFamily="2" charset="-78"/>
                        </a:rPr>
                        <a:t>ارائه اخبار پژوهشی سلامت به جامعه </a:t>
                      </a:r>
                      <a:endParaRPr lang="fa-IR" sz="1400" dirty="0">
                        <a:cs typeface="B Nazanin" panose="00000400000000000000" pitchFamily="2" charset="-78"/>
                      </a:endParaRPr>
                    </a:p>
                  </a:txBody>
                  <a:tcPr/>
                </a:tc>
                <a:tc>
                  <a:txBody>
                    <a:bodyPr/>
                    <a:lstStyle/>
                    <a:p>
                      <a:pPr algn="ctr"/>
                      <a:r>
                        <a:rPr lang="fa-IR" sz="1400" dirty="0">
                          <a:cs typeface="B Nazanin" panose="00000400000000000000" pitchFamily="2" charset="-78"/>
                        </a:rPr>
                        <a:t>ایجاد گفتمان پژوهش</a:t>
                      </a:r>
                      <a:r>
                        <a:rPr lang="fa-IR" sz="1400" baseline="0" dirty="0">
                          <a:cs typeface="B Nazanin" panose="00000400000000000000" pitchFamily="2" charset="-78"/>
                        </a:rPr>
                        <a:t> در سطح جامعه</a:t>
                      </a:r>
                      <a:endParaRPr lang="en-US" sz="1400" dirty="0">
                        <a:cs typeface="B Nazanin" panose="00000400000000000000" pitchFamily="2" charset="-78"/>
                      </a:endParaRPr>
                    </a:p>
                  </a:txBody>
                  <a:tcPr/>
                </a:tc>
                <a:tc vMerge="1">
                  <a:txBody>
                    <a:bodyPr/>
                    <a:lstStyle/>
                    <a:p>
                      <a:pPr algn="ctr"/>
                      <a:endParaRPr lang="en-US" sz="1400" dirty="0">
                        <a:cs typeface="B Nazanin" panose="00000400000000000000" pitchFamily="2" charset="-78"/>
                      </a:endParaRPr>
                    </a:p>
                  </a:txBody>
                  <a:tcPr/>
                </a:tc>
                <a:tc vMerge="1">
                  <a:txBody>
                    <a:bodyPr/>
                    <a:lstStyle/>
                    <a:p>
                      <a:pPr algn="ctr"/>
                      <a:endParaRPr lang="en-US" sz="1400" dirty="0">
                        <a:cs typeface="B Nazanin" panose="00000400000000000000" pitchFamily="2" charset="-78"/>
                      </a:endParaRPr>
                    </a:p>
                  </a:txBody>
                  <a:tcPr/>
                </a:tc>
                <a:tc vMerge="1">
                  <a:txBody>
                    <a:bodyPr/>
                    <a:lstStyle/>
                    <a:p>
                      <a:endParaRPr lang="en-US"/>
                    </a:p>
                  </a:txBody>
                  <a:tcPr/>
                </a:tc>
                <a:extLst>
                  <a:ext uri="{0D108BD9-81ED-4DB2-BD59-A6C34878D82A}">
                    <a16:rowId xmlns:a16="http://schemas.microsoft.com/office/drawing/2014/main" val="10003"/>
                  </a:ext>
                </a:extLst>
              </a:tr>
              <a:tr h="370840">
                <a:tc>
                  <a:txBody>
                    <a:bodyPr/>
                    <a:lstStyle/>
                    <a:p>
                      <a:pPr algn="r" rtl="1"/>
                      <a:r>
                        <a:rPr lang="fa-IR" sz="1400" dirty="0">
                          <a:cs typeface="B Nazanin" panose="00000400000000000000" pitchFamily="2" charset="-78"/>
                        </a:rPr>
                        <a:t>فعال نمودن تمامی اعضای هیات علمی </a:t>
                      </a:r>
                    </a:p>
                    <a:p>
                      <a:pPr algn="r" rtl="1"/>
                      <a:r>
                        <a:rPr lang="fa-IR" sz="1400" dirty="0">
                          <a:cs typeface="B Nazanin" panose="00000400000000000000" pitchFamily="2" charset="-78"/>
                        </a:rPr>
                        <a:t>تمرکز بر حل مشکلات در قالب کارگروه های جهادی </a:t>
                      </a:r>
                    </a:p>
                    <a:p>
                      <a:pPr algn="r" rtl="1"/>
                      <a:r>
                        <a:rPr lang="fa-IR" sz="1400" dirty="0">
                          <a:cs typeface="B Nazanin" panose="00000400000000000000" pitchFamily="2" charset="-78"/>
                        </a:rPr>
                        <a:t>تمرکز بر حل، رفع یا دفع مشکل</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1400" dirty="0">
                          <a:cs typeface="B Nazanin" panose="00000400000000000000" pitchFamily="2" charset="-78"/>
                        </a:rPr>
                        <a:t>جریان سازی</a:t>
                      </a:r>
                      <a:endParaRPr lang="en-US" sz="1400" dirty="0">
                        <a:cs typeface="B Nazani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1400" dirty="0">
                          <a:cs typeface="B Nazanin" panose="00000400000000000000" pitchFamily="2" charset="-78"/>
                        </a:rPr>
                        <a:t>مدیریت جهادی  </a:t>
                      </a:r>
                      <a:endParaRPr lang="en-US" sz="1400" dirty="0">
                        <a:cs typeface="B Nazanin" panose="00000400000000000000" pitchFamily="2" charset="-78"/>
                      </a:endParaRPr>
                    </a:p>
                  </a:txBody>
                  <a:tcPr/>
                </a:tc>
                <a:tc>
                  <a:txBody>
                    <a:bodyPr/>
                    <a:lstStyle/>
                    <a:p>
                      <a:pPr algn="ctr"/>
                      <a:r>
                        <a:rPr lang="fa-IR" sz="1400" dirty="0">
                          <a:cs typeface="B Nazanin" panose="00000400000000000000" pitchFamily="2" charset="-78"/>
                        </a:rPr>
                        <a:t>استفاده از تمامی ظرفیت های نیروی انسانی </a:t>
                      </a:r>
                      <a:endParaRPr lang="en-US" sz="1400" dirty="0">
                        <a:cs typeface="B Nazanin" panose="00000400000000000000" pitchFamily="2" charset="-78"/>
                      </a:endParaRPr>
                    </a:p>
                  </a:txBody>
                  <a:tcPr/>
                </a:tc>
                <a:tc vMerge="1">
                  <a:txBody>
                    <a:bodyPr/>
                    <a:lstStyle/>
                    <a:p>
                      <a:endParaRPr lang="en-US"/>
                    </a:p>
                  </a:txBody>
                  <a:tcPr/>
                </a:tc>
                <a:extLst>
                  <a:ext uri="{0D108BD9-81ED-4DB2-BD59-A6C34878D82A}">
                    <a16:rowId xmlns:a16="http://schemas.microsoft.com/office/drawing/2014/main" val="1165828720"/>
                  </a:ext>
                </a:extLst>
              </a:tr>
              <a:tr h="370840">
                <a:tc>
                  <a:txBody>
                    <a:bodyPr/>
                    <a:lstStyle/>
                    <a:p>
                      <a:pPr algn="r" rtl="1"/>
                      <a:r>
                        <a:rPr lang="fa-IR" sz="1400" dirty="0">
                          <a:cs typeface="B Nazanin" panose="00000400000000000000" pitchFamily="2" charset="-78"/>
                        </a:rPr>
                        <a:t>مرحله اول: شناسایی لاین های مورد نیاز کشور </a:t>
                      </a:r>
                    </a:p>
                    <a:p>
                      <a:pPr algn="r" rtl="1"/>
                      <a:r>
                        <a:rPr lang="fa-IR" sz="1400" dirty="0">
                          <a:cs typeface="B Nazanin" panose="00000400000000000000" pitchFamily="2" charset="-78"/>
                        </a:rPr>
                        <a:t>مرحله دوم: نیاز سنجی جهت تقویت </a:t>
                      </a:r>
                    </a:p>
                    <a:p>
                      <a:pPr algn="r" rtl="1"/>
                      <a:r>
                        <a:rPr lang="fa-IR" sz="1400" dirty="0">
                          <a:cs typeface="B Nazanin" panose="00000400000000000000" pitchFamily="2" charset="-78"/>
                        </a:rPr>
                        <a:t>مرحله سوم: حمایت از</a:t>
                      </a:r>
                      <a:r>
                        <a:rPr lang="fa-IR" sz="1400" baseline="0" dirty="0">
                          <a:cs typeface="B Nazanin" panose="00000400000000000000" pitchFamily="2" charset="-78"/>
                        </a:rPr>
                        <a:t> لاین های تحقیقاتی  </a:t>
                      </a:r>
                    </a:p>
                    <a:p>
                      <a:pPr algn="r" rtl="1"/>
                      <a:r>
                        <a:rPr lang="fa-IR" sz="1400" baseline="0" dirty="0">
                          <a:cs typeface="B Nazanin" panose="00000400000000000000" pitchFamily="2" charset="-78"/>
                        </a:rPr>
                        <a:t>مرحله چهارم: تشکیل شبکه های ملی لاین های تحقیقاتی </a:t>
                      </a:r>
                      <a:endParaRPr lang="en-US" sz="1400" dirty="0">
                        <a:cs typeface="B Nazanin" panose="00000400000000000000" pitchFamily="2" charset="-78"/>
                      </a:endParaRPr>
                    </a:p>
                  </a:txBody>
                  <a:tcPr/>
                </a:tc>
                <a:tc>
                  <a:txBody>
                    <a:bodyPr/>
                    <a:lstStyle/>
                    <a:p>
                      <a:pPr algn="ctr"/>
                      <a:r>
                        <a:rPr lang="fa-IR" sz="1400" dirty="0">
                          <a:cs typeface="B Nazanin" panose="00000400000000000000" pitchFamily="2" charset="-78"/>
                        </a:rPr>
                        <a:t>تدوین لاین های علمی</a:t>
                      </a:r>
                      <a:r>
                        <a:rPr lang="fa-IR" sz="1400" baseline="0" dirty="0">
                          <a:cs typeface="B Nazanin" panose="00000400000000000000" pitchFamily="2" charset="-78"/>
                        </a:rPr>
                        <a:t> محققان </a:t>
                      </a:r>
                      <a:endParaRPr lang="en-US" sz="1400" dirty="0">
                        <a:cs typeface="B Nazanin" panose="00000400000000000000" pitchFamily="2" charset="-78"/>
                      </a:endParaRPr>
                    </a:p>
                  </a:txBody>
                  <a:tcPr/>
                </a:tc>
                <a:tc>
                  <a:txBody>
                    <a:bodyPr/>
                    <a:lstStyle/>
                    <a:p>
                      <a:pPr algn="ctr"/>
                      <a:r>
                        <a:rPr lang="fa-IR" sz="1400" dirty="0">
                          <a:cs typeface="B Nazanin" panose="00000400000000000000" pitchFamily="2" charset="-78"/>
                        </a:rPr>
                        <a:t>هدفمند</a:t>
                      </a:r>
                      <a:r>
                        <a:rPr lang="fa-IR" sz="1400" baseline="0" dirty="0">
                          <a:cs typeface="B Nazanin" panose="00000400000000000000" pitchFamily="2" charset="-78"/>
                        </a:rPr>
                        <a:t> نمودن ظرفیت های انسانی</a:t>
                      </a:r>
                      <a:endParaRPr lang="en-US" sz="1400" dirty="0">
                        <a:cs typeface="B Nazanin" panose="00000400000000000000" pitchFamily="2" charset="-78"/>
                      </a:endParaRPr>
                    </a:p>
                  </a:txBody>
                  <a:tcPr/>
                </a:tc>
                <a:tc rowSpan="3">
                  <a:txBody>
                    <a:bodyPr/>
                    <a:lstStyle/>
                    <a:p>
                      <a:pPr algn="ctr"/>
                      <a:r>
                        <a:rPr lang="fa-IR" sz="1400" dirty="0">
                          <a:cs typeface="B Nazanin" panose="00000400000000000000" pitchFamily="2" charset="-78"/>
                        </a:rPr>
                        <a:t>مرجعیت علمی مبتنی بر نیروی انسانی</a:t>
                      </a:r>
                      <a:endParaRPr lang="en-US" sz="1400" dirty="0">
                        <a:cs typeface="B Nazanin" panose="00000400000000000000" pitchFamily="2" charset="-78"/>
                      </a:endParaRPr>
                    </a:p>
                  </a:txBody>
                  <a:tcPr/>
                </a:tc>
                <a:tc vMerge="1">
                  <a:txBody>
                    <a:bodyPr/>
                    <a:lstStyle/>
                    <a:p>
                      <a:pPr algn="ctr"/>
                      <a:endParaRPr lang="en-US" sz="1400" dirty="0">
                        <a:cs typeface="B Nazanin" panose="00000400000000000000" pitchFamily="2" charset="-78"/>
                      </a:endParaRPr>
                    </a:p>
                  </a:txBody>
                  <a:tcPr/>
                </a:tc>
                <a:extLst>
                  <a:ext uri="{0D108BD9-81ED-4DB2-BD59-A6C34878D82A}">
                    <a16:rowId xmlns:a16="http://schemas.microsoft.com/office/drawing/2014/main" val="10004"/>
                  </a:ext>
                </a:extLst>
              </a:tr>
              <a:tr h="370840">
                <a:tc>
                  <a:txBody>
                    <a:bodyPr/>
                    <a:lstStyle/>
                    <a:p>
                      <a:pPr algn="r" rtl="1"/>
                      <a:r>
                        <a:rPr lang="fa-IR" sz="1400" dirty="0">
                          <a:cs typeface="B Nazanin" panose="00000400000000000000" pitchFamily="2" charset="-78"/>
                        </a:rPr>
                        <a:t>تدوین آیین نامه </a:t>
                      </a:r>
                      <a:endParaRPr lang="en-US" sz="1400" dirty="0">
                        <a:cs typeface="B Nazanin" panose="00000400000000000000" pitchFamily="2" charset="-78"/>
                      </a:endParaRPr>
                    </a:p>
                  </a:txBody>
                  <a:tcPr/>
                </a:tc>
                <a:tc>
                  <a:txBody>
                    <a:bodyPr/>
                    <a:lstStyle/>
                    <a:p>
                      <a:pPr algn="ctr" rtl="1"/>
                      <a:r>
                        <a:rPr lang="fa-IR" sz="1400" dirty="0">
                          <a:cs typeface="B Nazanin" panose="00000400000000000000" pitchFamily="2" charset="-78"/>
                        </a:rPr>
                        <a:t>حرکت به سمت استاد محوری جهت جذب پسادکترا</a:t>
                      </a:r>
                      <a:endParaRPr lang="en-US" sz="1400" dirty="0">
                        <a:cs typeface="B Nazanin" panose="00000400000000000000" pitchFamily="2" charset="-78"/>
                      </a:endParaRPr>
                    </a:p>
                  </a:txBody>
                  <a:tcPr/>
                </a:tc>
                <a:tc>
                  <a:txBody>
                    <a:bodyPr/>
                    <a:lstStyle/>
                    <a:p>
                      <a:pPr algn="ctr"/>
                      <a:r>
                        <a:rPr lang="fa-IR" sz="1400" dirty="0">
                          <a:cs typeface="B Nazanin" panose="00000400000000000000" pitchFamily="2" charset="-78"/>
                        </a:rPr>
                        <a:t>تبیین مراحل پسادکترای </a:t>
                      </a:r>
                      <a:endParaRPr lang="en-US" sz="1400" dirty="0">
                        <a:cs typeface="B Nazanin" panose="00000400000000000000" pitchFamily="2" charset="-78"/>
                      </a:endParaRPr>
                    </a:p>
                  </a:txBody>
                  <a:tcPr/>
                </a:tc>
                <a:tc vMerge="1">
                  <a:txBody>
                    <a:bodyPr/>
                    <a:lstStyle/>
                    <a:p>
                      <a:pPr algn="ctr"/>
                      <a:endParaRPr lang="en-US" sz="1400" dirty="0">
                        <a:cs typeface="B Nazanin" panose="00000400000000000000" pitchFamily="2" charset="-78"/>
                      </a:endParaRPr>
                    </a:p>
                  </a:txBody>
                  <a:tcPr/>
                </a:tc>
                <a:tc vMerge="1">
                  <a:txBody>
                    <a:bodyPr/>
                    <a:lstStyle/>
                    <a:p>
                      <a:pPr algn="ctr"/>
                      <a:endParaRPr lang="en-US" sz="1400" dirty="0">
                        <a:cs typeface="B Nazanin" panose="00000400000000000000" pitchFamily="2" charset="-78"/>
                      </a:endParaRPr>
                    </a:p>
                  </a:txBody>
                  <a:tcPr vert="vert"/>
                </a:tc>
                <a:extLst>
                  <a:ext uri="{0D108BD9-81ED-4DB2-BD59-A6C34878D82A}">
                    <a16:rowId xmlns:a16="http://schemas.microsoft.com/office/drawing/2014/main" val="10005"/>
                  </a:ext>
                </a:extLst>
              </a:tr>
              <a:tr h="370840">
                <a:tc>
                  <a:txBody>
                    <a:bodyPr/>
                    <a:lstStyle/>
                    <a:p>
                      <a:pPr algn="r" rtl="1"/>
                      <a:r>
                        <a:rPr lang="fa-IR" sz="1400" dirty="0">
                          <a:cs typeface="B Nazanin" panose="00000400000000000000" pitchFamily="2" charset="-78"/>
                        </a:rPr>
                        <a:t>هماهنگی با معاونت آموزشی و تدوین یک آیین نامه جهت بکارگیری سریع </a:t>
                      </a:r>
                      <a:r>
                        <a:rPr lang="en-US" sz="1400" dirty="0">
                          <a:cs typeface="B Nazanin" panose="00000400000000000000" pitchFamily="2" charset="-78"/>
                        </a:rPr>
                        <a:t>PhD. by research</a:t>
                      </a:r>
                      <a:r>
                        <a:rPr lang="fa-IR" sz="1400" dirty="0">
                          <a:cs typeface="B Nazanin" panose="00000400000000000000" pitchFamily="2" charset="-78"/>
                        </a:rPr>
                        <a:t> (تشکیل تیمی از معاونین)</a:t>
                      </a:r>
                      <a:endParaRPr lang="en-US" sz="1400" dirty="0">
                        <a:cs typeface="B Nazanin" panose="00000400000000000000" pitchFamily="2" charset="-78"/>
                      </a:endParaRPr>
                    </a:p>
                  </a:txBody>
                  <a:tcPr/>
                </a:tc>
                <a:tc>
                  <a:txBody>
                    <a:bodyPr/>
                    <a:lstStyle/>
                    <a:p>
                      <a:pPr algn="ctr" rtl="1"/>
                      <a:r>
                        <a:rPr lang="fa-IR" sz="1400" dirty="0">
                          <a:cs typeface="B Nazanin" panose="00000400000000000000" pitchFamily="2" charset="-78"/>
                        </a:rPr>
                        <a:t>ساماندهی </a:t>
                      </a:r>
                      <a:r>
                        <a:rPr lang="en-US" sz="1400" dirty="0">
                          <a:cs typeface="B Nazanin" panose="00000400000000000000" pitchFamily="2" charset="-78"/>
                        </a:rPr>
                        <a:t>PhD. by research</a:t>
                      </a:r>
                    </a:p>
                  </a:txBody>
                  <a:tcPr/>
                </a:tc>
                <a:tc>
                  <a:txBody>
                    <a:bodyPr/>
                    <a:lstStyle/>
                    <a:p>
                      <a:pPr algn="ctr"/>
                      <a:r>
                        <a:rPr lang="fa-IR" sz="1400" dirty="0">
                          <a:cs typeface="B Nazanin" panose="00000400000000000000" pitchFamily="2" charset="-78"/>
                        </a:rPr>
                        <a:t>تقویت نیروی انسانی در پژوهش </a:t>
                      </a:r>
                      <a:endParaRPr lang="en-US" sz="1400" dirty="0">
                        <a:cs typeface="B Nazanin" panose="00000400000000000000" pitchFamily="2" charset="-78"/>
                      </a:endParaRPr>
                    </a:p>
                  </a:txBody>
                  <a:tcPr/>
                </a:tc>
                <a:tc vMerge="1">
                  <a:txBody>
                    <a:bodyPr/>
                    <a:lstStyle/>
                    <a:p>
                      <a:pPr algn="ctr"/>
                      <a:endParaRPr lang="en-US" sz="1400" dirty="0">
                        <a:cs typeface="B Nazanin" panose="00000400000000000000" pitchFamily="2" charset="-78"/>
                      </a:endParaRPr>
                    </a:p>
                  </a:txBody>
                  <a:tcPr/>
                </a:tc>
                <a:tc vMerge="1">
                  <a:txBody>
                    <a:bodyPr/>
                    <a:lstStyle/>
                    <a:p>
                      <a:pPr algn="ctr"/>
                      <a:endParaRPr lang="en-US" sz="1400" dirty="0">
                        <a:cs typeface="B Nazanin" panose="00000400000000000000" pitchFamily="2" charset="-78"/>
                      </a:endParaRPr>
                    </a:p>
                  </a:txBody>
                  <a:tcPr vert="vert"/>
                </a:tc>
                <a:extLst>
                  <a:ext uri="{0D108BD9-81ED-4DB2-BD59-A6C34878D82A}">
                    <a16:rowId xmlns:a16="http://schemas.microsoft.com/office/drawing/2014/main" val="934210400"/>
                  </a:ext>
                </a:extLst>
              </a:tr>
              <a:tr h="370840">
                <a:tc>
                  <a:txBody>
                    <a:bodyPr/>
                    <a:lstStyle/>
                    <a:p>
                      <a:pPr marL="342900" indent="-342900" algn="r" rtl="1">
                        <a:buAutoNum type="arabicPeriod"/>
                      </a:pPr>
                      <a:r>
                        <a:rPr lang="fa-IR" sz="1400" dirty="0">
                          <a:cs typeface="B Nazanin" panose="00000400000000000000" pitchFamily="2" charset="-78"/>
                        </a:rPr>
                        <a:t>ارائه گزارشی از فعالیت های برتر حوزۀ پژوهش </a:t>
                      </a:r>
                    </a:p>
                    <a:p>
                      <a:pPr marL="342900" indent="-342900" algn="r" rtl="1">
                        <a:buAutoNum type="arabicPeriod"/>
                      </a:pPr>
                      <a:r>
                        <a:rPr lang="fa-IR" sz="1400" dirty="0">
                          <a:cs typeface="B Nazanin" panose="00000400000000000000" pitchFamily="2" charset="-78"/>
                        </a:rPr>
                        <a:t>ارائه تجربیات موفق در فرایندها و ساختار ها</a:t>
                      </a:r>
                      <a:endParaRPr lang="en-US" sz="1400" dirty="0">
                        <a:cs typeface="B Nazanin" panose="00000400000000000000" pitchFamily="2" charset="-78"/>
                      </a:endParaRPr>
                    </a:p>
                  </a:txBody>
                  <a:tcPr/>
                </a:tc>
                <a:tc>
                  <a:txBody>
                    <a:bodyPr/>
                    <a:lstStyle/>
                    <a:p>
                      <a:pPr algn="ctr" rtl="1"/>
                      <a:r>
                        <a:rPr lang="fa-IR" sz="1400" dirty="0">
                          <a:cs typeface="B Nazanin" panose="00000400000000000000" pitchFamily="2" charset="-78"/>
                        </a:rPr>
                        <a:t>ادغام فرایند و فعالیت ها با برگزیدگان</a:t>
                      </a:r>
                      <a:endParaRPr lang="en-US" sz="1400" dirty="0">
                        <a:cs typeface="B Nazanin" panose="00000400000000000000" pitchFamily="2" charset="-78"/>
                      </a:endParaRPr>
                    </a:p>
                  </a:txBody>
                  <a:tcPr/>
                </a:tc>
                <a:tc>
                  <a:txBody>
                    <a:bodyPr/>
                    <a:lstStyle/>
                    <a:p>
                      <a:pPr algn="ctr"/>
                      <a:r>
                        <a:rPr lang="fa-IR" sz="1400" dirty="0">
                          <a:cs typeface="B Nazanin" panose="00000400000000000000" pitchFamily="2" charset="-78"/>
                        </a:rPr>
                        <a:t>تقویت جشنواره رازی </a:t>
                      </a:r>
                      <a:endParaRPr lang="en-US" sz="1400" dirty="0">
                        <a:cs typeface="B Nazanin" panose="00000400000000000000" pitchFamily="2" charset="-78"/>
                      </a:endParaRPr>
                    </a:p>
                  </a:txBody>
                  <a:tcPr/>
                </a:tc>
                <a:tc>
                  <a:txBody>
                    <a:bodyPr/>
                    <a:lstStyle/>
                    <a:p>
                      <a:pPr algn="ctr"/>
                      <a:r>
                        <a:rPr lang="fa-IR" sz="1400" dirty="0">
                          <a:cs typeface="B Nazanin" panose="00000400000000000000" pitchFamily="2" charset="-78"/>
                        </a:rPr>
                        <a:t>توجه به فعالیت های شاخص</a:t>
                      </a:r>
                      <a:endParaRPr lang="en-US" sz="1400" dirty="0">
                        <a:cs typeface="B Nazanin" panose="00000400000000000000" pitchFamily="2" charset="-78"/>
                      </a:endParaRPr>
                    </a:p>
                  </a:txBody>
                  <a:tcPr/>
                </a:tc>
                <a:tc vMerge="1">
                  <a:txBody>
                    <a:bodyPr/>
                    <a:lstStyle/>
                    <a:p>
                      <a:pPr algn="ctr"/>
                      <a:endParaRPr lang="en-US" sz="1400" dirty="0">
                        <a:cs typeface="B Nazanin" panose="00000400000000000000" pitchFamily="2" charset="-78"/>
                      </a:endParaRPr>
                    </a:p>
                  </a:txBody>
                  <a:tcPr vert="vert"/>
                </a:tc>
                <a:extLst>
                  <a:ext uri="{0D108BD9-81ED-4DB2-BD59-A6C34878D82A}">
                    <a16:rowId xmlns:a16="http://schemas.microsoft.com/office/drawing/2014/main" val="1652486389"/>
                  </a:ext>
                </a:extLst>
              </a:tr>
              <a:tr h="370840">
                <a:tc>
                  <a:txBody>
                    <a:bodyPr/>
                    <a:lstStyle/>
                    <a:p>
                      <a:pPr marL="0" indent="0" algn="r" rtl="1">
                        <a:buNone/>
                      </a:pPr>
                      <a:r>
                        <a:rPr lang="fa-IR" sz="1400" dirty="0">
                          <a:cs typeface="B Nazanin" panose="00000400000000000000" pitchFamily="2" charset="-78"/>
                        </a:rPr>
                        <a:t>واسپاری ماموریت برنامه های پژوهشی مرتبط با نخبگان بر اقتصاد کشور </a:t>
                      </a:r>
                      <a:endParaRPr lang="en-US" sz="1400" dirty="0">
                        <a:cs typeface="B Nazanin" panose="00000400000000000000" pitchFamily="2" charset="-78"/>
                      </a:endParaRPr>
                    </a:p>
                  </a:txBody>
                  <a:tcPr/>
                </a:tc>
                <a:tc>
                  <a:txBody>
                    <a:bodyPr/>
                    <a:lstStyle/>
                    <a:p>
                      <a:pPr algn="ctr" rtl="1"/>
                      <a:r>
                        <a:rPr lang="fa-IR" sz="1400" dirty="0">
                          <a:cs typeface="B Nazanin" panose="00000400000000000000" pitchFamily="2" charset="-78"/>
                        </a:rPr>
                        <a:t>پژوهش بر تاثیر اقتصادی خروج و حضور موثر نخبگان </a:t>
                      </a:r>
                      <a:endParaRPr lang="en-US" sz="1400" dirty="0">
                        <a:cs typeface="B Nazanin" panose="00000400000000000000" pitchFamily="2" charset="-78"/>
                      </a:endParaRPr>
                    </a:p>
                  </a:txBody>
                  <a:tcPr/>
                </a:tc>
                <a:tc>
                  <a:txBody>
                    <a:bodyPr/>
                    <a:lstStyle/>
                    <a:p>
                      <a:pPr algn="ctr"/>
                      <a:r>
                        <a:rPr lang="fa-IR" sz="1400" dirty="0">
                          <a:cs typeface="B Nazanin" panose="00000400000000000000" pitchFamily="2" charset="-78"/>
                        </a:rPr>
                        <a:t>تغییر نگرش حکمرانی</a:t>
                      </a:r>
                      <a:endParaRPr lang="en-US" sz="1400" dirty="0">
                        <a:cs typeface="B Nazanin" panose="00000400000000000000" pitchFamily="2" charset="-78"/>
                      </a:endParaRPr>
                    </a:p>
                  </a:txBody>
                  <a:tcPr/>
                </a:tc>
                <a:tc>
                  <a:txBody>
                    <a:bodyPr/>
                    <a:lstStyle/>
                    <a:p>
                      <a:pPr algn="ctr"/>
                      <a:r>
                        <a:rPr lang="fa-IR" sz="1400" dirty="0">
                          <a:cs typeface="B Nazanin" panose="00000400000000000000" pitchFamily="2" charset="-78"/>
                        </a:rPr>
                        <a:t>حکمرانی و نخبگان</a:t>
                      </a:r>
                      <a:endParaRPr lang="en-US" sz="1400" dirty="0">
                        <a:cs typeface="B Nazanin" panose="00000400000000000000" pitchFamily="2" charset="-78"/>
                      </a:endParaRPr>
                    </a:p>
                  </a:txBody>
                  <a:tcPr/>
                </a:tc>
                <a:tc>
                  <a:txBody>
                    <a:bodyPr/>
                    <a:lstStyle/>
                    <a:p>
                      <a:pPr algn="ctr"/>
                      <a:endParaRPr lang="en-US" sz="1400" dirty="0">
                        <a:cs typeface="B Nazanin" panose="00000400000000000000" pitchFamily="2" charset="-78"/>
                      </a:endParaRPr>
                    </a:p>
                  </a:txBody>
                  <a:tcPr vert="vert"/>
                </a:tc>
                <a:extLst>
                  <a:ext uri="{0D108BD9-81ED-4DB2-BD59-A6C34878D82A}">
                    <a16:rowId xmlns:a16="http://schemas.microsoft.com/office/drawing/2014/main" val="2037181208"/>
                  </a:ext>
                </a:extLst>
              </a:tr>
            </a:tbl>
          </a:graphicData>
        </a:graphic>
      </p:graphicFrame>
    </p:spTree>
    <p:extLst>
      <p:ext uri="{BB962C8B-B14F-4D97-AF65-F5344CB8AC3E}">
        <p14:creationId xmlns:p14="http://schemas.microsoft.com/office/powerpoint/2010/main" val="3449900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4092515140"/>
              </p:ext>
            </p:extLst>
          </p:nvPr>
        </p:nvGraphicFramePr>
        <p:xfrm>
          <a:off x="425932" y="143436"/>
          <a:ext cx="11671070" cy="4191000"/>
        </p:xfrm>
        <a:graphic>
          <a:graphicData uri="http://schemas.openxmlformats.org/drawingml/2006/table">
            <a:tbl>
              <a:tblPr firstRow="1" bandRow="1">
                <a:tableStyleId>{E8B1032C-EA38-4F05-BA0D-38AFFFC7BED3}</a:tableStyleId>
              </a:tblPr>
              <a:tblGrid>
                <a:gridCol w="3558635">
                  <a:extLst>
                    <a:ext uri="{9D8B030D-6E8A-4147-A177-3AD203B41FA5}">
                      <a16:colId xmlns:a16="http://schemas.microsoft.com/office/drawing/2014/main" val="20000"/>
                    </a:ext>
                  </a:extLst>
                </a:gridCol>
                <a:gridCol w="3834938">
                  <a:extLst>
                    <a:ext uri="{9D8B030D-6E8A-4147-A177-3AD203B41FA5}">
                      <a16:colId xmlns:a16="http://schemas.microsoft.com/office/drawing/2014/main" val="20001"/>
                    </a:ext>
                  </a:extLst>
                </a:gridCol>
                <a:gridCol w="1712422">
                  <a:extLst>
                    <a:ext uri="{9D8B030D-6E8A-4147-A177-3AD203B41FA5}">
                      <a16:colId xmlns:a16="http://schemas.microsoft.com/office/drawing/2014/main" val="20002"/>
                    </a:ext>
                  </a:extLst>
                </a:gridCol>
                <a:gridCol w="1944273">
                  <a:extLst>
                    <a:ext uri="{9D8B030D-6E8A-4147-A177-3AD203B41FA5}">
                      <a16:colId xmlns:a16="http://schemas.microsoft.com/office/drawing/2014/main" val="20003"/>
                    </a:ext>
                  </a:extLst>
                </a:gridCol>
                <a:gridCol w="620802">
                  <a:extLst>
                    <a:ext uri="{9D8B030D-6E8A-4147-A177-3AD203B41FA5}">
                      <a16:colId xmlns:a16="http://schemas.microsoft.com/office/drawing/2014/main" val="20004"/>
                    </a:ext>
                  </a:extLst>
                </a:gridCol>
              </a:tblGrid>
              <a:tr h="370840">
                <a:tc>
                  <a:txBody>
                    <a:bodyPr/>
                    <a:lstStyle/>
                    <a:p>
                      <a:pPr algn="ctr"/>
                      <a:r>
                        <a:rPr lang="fa-IR" sz="1600" dirty="0">
                          <a:cs typeface="B Nazanin" panose="00000400000000000000" pitchFamily="2" charset="-78"/>
                        </a:rPr>
                        <a:t>فعالیت ها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اقدام راهبردی</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عنوان</a:t>
                      </a:r>
                      <a:r>
                        <a:rPr lang="fa-IR" sz="1600" baseline="0" dirty="0">
                          <a:cs typeface="B Nazanin" panose="00000400000000000000" pitchFamily="2" charset="-78"/>
                        </a:rPr>
                        <a:t> راهبرد</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 عنوان</a:t>
                      </a:r>
                      <a:r>
                        <a:rPr lang="fa-IR" sz="1600" baseline="0" dirty="0">
                          <a:cs typeface="B Nazanin" panose="00000400000000000000" pitchFamily="2" charset="-78"/>
                        </a:rPr>
                        <a:t> </a:t>
                      </a:r>
                      <a:r>
                        <a:rPr lang="fa-IR" sz="1600" dirty="0">
                          <a:cs typeface="B Nazanin" panose="00000400000000000000" pitchFamily="2" charset="-78"/>
                        </a:rPr>
                        <a:t>هدف</a:t>
                      </a:r>
                      <a:r>
                        <a:rPr lang="fa-IR" sz="1600" baseline="0" dirty="0">
                          <a:cs typeface="B Nazanin" panose="00000400000000000000" pitchFamily="2" charset="-78"/>
                        </a:rPr>
                        <a:t> کلان</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سطح </a:t>
                      </a:r>
                      <a:endParaRPr lang="en-US" sz="1600" dirty="0">
                        <a:cs typeface="B Nazanin" panose="00000400000000000000" pitchFamily="2" charset="-78"/>
                      </a:endParaRPr>
                    </a:p>
                  </a:txBody>
                  <a:tcPr/>
                </a:tc>
                <a:extLst>
                  <a:ext uri="{0D108BD9-81ED-4DB2-BD59-A6C34878D82A}">
                    <a16:rowId xmlns:a16="http://schemas.microsoft.com/office/drawing/2014/main" val="10000"/>
                  </a:ext>
                </a:extLst>
              </a:tr>
              <a:tr h="741680">
                <a:tc>
                  <a:txBody>
                    <a:bodyPr/>
                    <a:lstStyle/>
                    <a:p>
                      <a:pPr algn="r" rtl="1"/>
                      <a:r>
                        <a:rPr lang="fa-IR" sz="1400" dirty="0" smtClean="0">
                          <a:cs typeface="B Nazanin" panose="00000400000000000000" pitchFamily="2" charset="-78"/>
                        </a:rPr>
                        <a:t>طراحی جشنواره های پژوهشی بر اساس محور</a:t>
                      </a:r>
                      <a:r>
                        <a:rPr lang="fa-IR" sz="1400" baseline="0" dirty="0" smtClean="0">
                          <a:cs typeface="B Nazanin" panose="00000400000000000000" pitchFamily="2" charset="-78"/>
                        </a:rPr>
                        <a:t> های مورد نیاز کشور، منطقه و استان (</a:t>
                      </a:r>
                      <a:r>
                        <a:rPr lang="fa-IR" sz="1400" baseline="0" dirty="0">
                          <a:cs typeface="B Nazanin" panose="00000400000000000000" pitchFamily="2" charset="-78"/>
                        </a:rPr>
                        <a:t>جایزه سرطان، جایزه فناوری تشخیص سریع)</a:t>
                      </a:r>
                      <a:endParaRPr lang="fa-IR" sz="1400" dirty="0">
                        <a:cs typeface="B Nazanin" panose="00000400000000000000" pitchFamily="2" charset="-78"/>
                      </a:endParaRPr>
                    </a:p>
                  </a:txBody>
                  <a:tcPr/>
                </a:tc>
                <a:tc>
                  <a:txBody>
                    <a:bodyPr/>
                    <a:lstStyle/>
                    <a:p>
                      <a:pPr algn="r"/>
                      <a:r>
                        <a:rPr lang="fa-IR" sz="1400" baseline="0" dirty="0">
                          <a:cs typeface="B Nazanin" panose="00000400000000000000" pitchFamily="2" charset="-78"/>
                        </a:rPr>
                        <a:t>داشتن برنامه های تشویقی برای محققین جوان و طرح های کاربردی  </a:t>
                      </a:r>
                      <a:endParaRPr lang="en-US" sz="1400" dirty="0">
                        <a:cs typeface="B Nazanin" panose="00000400000000000000" pitchFamily="2" charset="-78"/>
                      </a:endParaRPr>
                    </a:p>
                  </a:txBody>
                  <a:tcPr/>
                </a:tc>
                <a:tc rowSpan="3">
                  <a:txBody>
                    <a:bodyPr/>
                    <a:lstStyle/>
                    <a:p>
                      <a:pPr algn="ctr" rtl="1"/>
                      <a:r>
                        <a:rPr lang="fa-IR" sz="1400" dirty="0">
                          <a:cs typeface="B Nazanin" panose="00000400000000000000" pitchFamily="2" charset="-78"/>
                        </a:rPr>
                        <a:t>ایجاد</a:t>
                      </a:r>
                      <a:r>
                        <a:rPr lang="fa-IR" sz="1400" baseline="0" dirty="0">
                          <a:cs typeface="B Nazanin" panose="00000400000000000000" pitchFamily="2" charset="-78"/>
                        </a:rPr>
                        <a:t> انگیزه </a:t>
                      </a:r>
                      <a:endParaRPr lang="en-US" sz="1400" dirty="0">
                        <a:cs typeface="B Nazanin" panose="00000400000000000000"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r>
                        <a:rPr lang="fa-IR" sz="1400" baseline="0" dirty="0">
                          <a:cs typeface="B Nazanin" panose="00000400000000000000" pitchFamily="2" charset="-78"/>
                        </a:rPr>
                        <a:t> </a:t>
                      </a:r>
                      <a:endParaRPr lang="en-US" sz="1400" dirty="0">
                        <a:cs typeface="B Nazanin" panose="00000400000000000000" pitchFamily="2" charset="-78"/>
                      </a:endParaRPr>
                    </a:p>
                  </a:txBody>
                  <a:tcPr/>
                </a:tc>
                <a:tc rowSpan="5">
                  <a:txBody>
                    <a:bodyPr/>
                    <a:lstStyle/>
                    <a:p>
                      <a:pPr algn="ctr" rtl="1"/>
                      <a:r>
                        <a:rPr lang="fa-IR" sz="1400" kern="1200" dirty="0">
                          <a:solidFill>
                            <a:schemeClr val="tx1"/>
                          </a:solidFill>
                          <a:latin typeface="+mn-lt"/>
                          <a:ea typeface="+mn-ea"/>
                          <a:cs typeface="B Nazanin" panose="00000400000000000000" pitchFamily="2" charset="-78"/>
                        </a:rPr>
                        <a:t>تکریم و تقویت نیروی انسانی </a:t>
                      </a:r>
                      <a:endParaRPr lang="en-US" sz="1400" kern="1200" dirty="0">
                        <a:solidFill>
                          <a:schemeClr val="tx1"/>
                        </a:solidFill>
                        <a:latin typeface="+mn-lt"/>
                        <a:ea typeface="+mn-ea"/>
                        <a:cs typeface="B Nazanin" panose="00000400000000000000" pitchFamily="2" charset="-78"/>
                      </a:endParaRPr>
                    </a:p>
                  </a:txBody>
                  <a:tcPr/>
                </a:tc>
                <a:tc rowSpan="5">
                  <a:txBody>
                    <a:bodyPr/>
                    <a:lstStyle/>
                    <a:p>
                      <a:pPr algn="ctr"/>
                      <a:r>
                        <a:rPr lang="fa-IR" sz="1600" dirty="0">
                          <a:cs typeface="B Nazanin" panose="00000400000000000000" pitchFamily="2" charset="-78"/>
                        </a:rPr>
                        <a:t>در سطح دانشگاهی </a:t>
                      </a:r>
                      <a:endParaRPr lang="en-US" sz="1600" dirty="0">
                        <a:cs typeface="B Nazanin" panose="00000400000000000000" pitchFamily="2" charset="-78"/>
                      </a:endParaRPr>
                    </a:p>
                  </a:txBody>
                  <a:tcPr vert="vert"/>
                </a:tc>
                <a:extLst>
                  <a:ext uri="{0D108BD9-81ED-4DB2-BD59-A6C34878D82A}">
                    <a16:rowId xmlns:a16="http://schemas.microsoft.com/office/drawing/2014/main" val="10001"/>
                  </a:ext>
                </a:extLst>
              </a:tr>
              <a:tr h="370840">
                <a:tc>
                  <a:txBody>
                    <a:bodyPr/>
                    <a:lstStyle/>
                    <a:p>
                      <a:pPr algn="r" rtl="1"/>
                      <a:r>
                        <a:rPr lang="fa-IR" sz="1400" dirty="0">
                          <a:cs typeface="B Nazanin" panose="00000400000000000000" pitchFamily="2" charset="-78"/>
                        </a:rPr>
                        <a:t>تدوین سازوکاری جهت ترغیب محققان</a:t>
                      </a:r>
                      <a:r>
                        <a:rPr lang="fa-IR" sz="1400" baseline="0" dirty="0">
                          <a:cs typeface="B Nazanin" panose="00000400000000000000" pitchFamily="2" charset="-78"/>
                        </a:rPr>
                        <a:t> برای حل مسائل مربوط به سلامت در سطح دانشگاه (حمایت مالی و معنوی) </a:t>
                      </a:r>
                      <a:endParaRPr lang="en-US" sz="1400" dirty="0">
                        <a:cs typeface="B Nazanin" panose="00000400000000000000" pitchFamily="2" charset="-78"/>
                      </a:endParaRPr>
                    </a:p>
                  </a:txBody>
                  <a:tcPr/>
                </a:tc>
                <a:tc>
                  <a:txBody>
                    <a:bodyPr/>
                    <a:lstStyle/>
                    <a:p>
                      <a:pPr algn="r"/>
                      <a:r>
                        <a:rPr lang="fa-IR" sz="1400" dirty="0">
                          <a:cs typeface="B Nazanin" panose="00000400000000000000" pitchFamily="2" charset="-78"/>
                        </a:rPr>
                        <a:t>حمایت های</a:t>
                      </a:r>
                      <a:r>
                        <a:rPr lang="fa-IR" sz="1400" baseline="0" dirty="0">
                          <a:cs typeface="B Nazanin" panose="00000400000000000000" pitchFamily="2" charset="-78"/>
                        </a:rPr>
                        <a:t> تشویقی مبتنی بر حل مسئله </a:t>
                      </a:r>
                      <a:endParaRPr lang="en-US" sz="1400" dirty="0">
                        <a:cs typeface="B Nazanin" panose="00000400000000000000" pitchFamily="2" charset="-78"/>
                      </a:endParaRPr>
                    </a:p>
                  </a:txBody>
                  <a:tcPr/>
                </a:tc>
                <a:tc vMerge="1">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400" dirty="0">
                        <a:cs typeface="B Nazanin" panose="00000400000000000000" pitchFamily="2" charset="-78"/>
                      </a:endParaRPr>
                    </a:p>
                  </a:txBody>
                  <a:tcPr/>
                </a:tc>
                <a:tc vMerge="1">
                  <a:txBody>
                    <a:bodyPr/>
                    <a:lstStyle/>
                    <a:p>
                      <a:endParaRPr lang="en-US" sz="1400" dirty="0"/>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3"/>
                  </a:ext>
                </a:extLst>
              </a:tr>
              <a:tr h="370840">
                <a:tc>
                  <a:txBody>
                    <a:bodyPr/>
                    <a:lstStyle/>
                    <a:p>
                      <a:pPr algn="r" rtl="1"/>
                      <a:r>
                        <a:rPr lang="fa-IR" sz="1400" dirty="0">
                          <a:cs typeface="B Nazanin" panose="00000400000000000000" pitchFamily="2" charset="-78"/>
                        </a:rPr>
                        <a:t>شناسایی محققانی که در یک لاین مشخص فعالیت می کنند</a:t>
                      </a:r>
                      <a:r>
                        <a:rPr lang="fa-IR" sz="1400" baseline="0" dirty="0">
                          <a:cs typeface="B Nazanin" panose="00000400000000000000" pitchFamily="2" charset="-78"/>
                        </a:rPr>
                        <a:t> و ظرفیت اینکه مرجع شوند </a:t>
                      </a:r>
                      <a:r>
                        <a:rPr lang="fa-IR" sz="1400" baseline="0" dirty="0" smtClean="0">
                          <a:cs typeface="B Nazanin" panose="00000400000000000000" pitchFamily="2" charset="-78"/>
                        </a:rPr>
                        <a:t>*</a:t>
                      </a:r>
                      <a:endParaRPr lang="en-US" sz="1400" dirty="0">
                        <a:cs typeface="B Nazanin" panose="00000400000000000000" pitchFamily="2" charset="-78"/>
                      </a:endParaRPr>
                    </a:p>
                  </a:txBody>
                  <a:tcPr/>
                </a:tc>
                <a:tc>
                  <a:txBody>
                    <a:bodyPr/>
                    <a:lstStyle/>
                    <a:p>
                      <a:pPr algn="r"/>
                      <a:r>
                        <a:rPr lang="fa-IR" sz="1400" dirty="0">
                          <a:cs typeface="B Nazanin" panose="00000400000000000000" pitchFamily="2" charset="-78"/>
                        </a:rPr>
                        <a:t>تدوین</a:t>
                      </a:r>
                      <a:r>
                        <a:rPr lang="fa-IR" sz="1400" baseline="0" dirty="0">
                          <a:cs typeface="B Nazanin" panose="00000400000000000000" pitchFamily="2" charset="-78"/>
                        </a:rPr>
                        <a:t> لاین های تحقیقاتی</a:t>
                      </a:r>
                      <a:endParaRPr lang="en-US" sz="1400" dirty="0">
                        <a:cs typeface="B Nazanin" panose="00000400000000000000" pitchFamily="2" charset="-78"/>
                      </a:endParaRPr>
                    </a:p>
                  </a:txBody>
                  <a:tcPr/>
                </a:tc>
                <a:tc vMerge="1">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400" dirty="0">
                        <a:cs typeface="B Nazanin" panose="00000400000000000000" pitchFamily="2" charset="-78"/>
                      </a:endParaRPr>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4"/>
                  </a:ext>
                </a:extLst>
              </a:tr>
              <a:tr h="370840">
                <a:tc>
                  <a:txBody>
                    <a:bodyPr/>
                    <a:lstStyle/>
                    <a:p>
                      <a:pPr algn="r" rtl="1"/>
                      <a:r>
                        <a:rPr lang="fa-IR" sz="1400" kern="1200" baseline="0" dirty="0">
                          <a:solidFill>
                            <a:schemeClr val="tx1"/>
                          </a:solidFill>
                          <a:latin typeface="+mn-lt"/>
                          <a:ea typeface="+mn-ea"/>
                          <a:cs typeface="B Nazanin" panose="00000400000000000000" pitchFamily="2" charset="-78"/>
                        </a:rPr>
                        <a:t>تمرکز بر حمایت از فعالیت های تحقیقات دانشجویی</a:t>
                      </a:r>
                    </a:p>
                    <a:p>
                      <a:pPr algn="r" rtl="1"/>
                      <a:r>
                        <a:rPr lang="fa-IR" sz="1400" kern="1200" baseline="0" dirty="0">
                          <a:solidFill>
                            <a:schemeClr val="tx1"/>
                          </a:solidFill>
                          <a:latin typeface="+mn-lt"/>
                          <a:ea typeface="+mn-ea"/>
                          <a:cs typeface="B Nazanin" panose="00000400000000000000" pitchFamily="2" charset="-78"/>
                        </a:rPr>
                        <a:t>تببین سطوح فعالیت های مختلف کمیته تحقیقات دانشجویی</a:t>
                      </a:r>
                      <a:endParaRPr lang="en-US" sz="1400" kern="1200" baseline="0" dirty="0">
                        <a:solidFill>
                          <a:schemeClr val="tx1"/>
                        </a:solidFill>
                        <a:latin typeface="+mn-lt"/>
                        <a:ea typeface="+mn-ea"/>
                        <a:cs typeface="B Nazanin" panose="00000400000000000000" pitchFamily="2" charset="-78"/>
                      </a:endParaRPr>
                    </a:p>
                    <a:p>
                      <a:pPr algn="r" rtl="1"/>
                      <a:r>
                        <a:rPr lang="fa-IR" sz="1400" kern="1200" baseline="0" dirty="0">
                          <a:solidFill>
                            <a:schemeClr val="tx1"/>
                          </a:solidFill>
                          <a:latin typeface="+mn-lt"/>
                          <a:ea typeface="+mn-ea"/>
                          <a:cs typeface="B Nazanin" panose="00000400000000000000" pitchFamily="2" charset="-78"/>
                        </a:rPr>
                        <a:t>استفاده از ظرفیت های دانشجویی در مراکز تحقیقاتی </a:t>
                      </a:r>
                    </a:p>
                  </a:txBody>
                  <a:tcPr/>
                </a:tc>
                <a:tc>
                  <a:txBody>
                    <a:bodyPr/>
                    <a:lstStyle/>
                    <a:p>
                      <a:pPr algn="r"/>
                      <a:r>
                        <a:rPr lang="fa-IR" sz="1600" kern="1200" baseline="0" dirty="0">
                          <a:solidFill>
                            <a:schemeClr val="tx1"/>
                          </a:solidFill>
                          <a:latin typeface="+mn-lt"/>
                          <a:ea typeface="+mn-ea"/>
                          <a:cs typeface="B Nazanin" panose="00000400000000000000" pitchFamily="2" charset="-78"/>
                        </a:rPr>
                        <a:t>تربیت محققان نسل سوم </a:t>
                      </a:r>
                      <a:endParaRPr lang="en-US" sz="1600" kern="1200" baseline="0" dirty="0">
                        <a:solidFill>
                          <a:schemeClr val="tx1"/>
                        </a:solidFill>
                        <a:latin typeface="+mn-lt"/>
                        <a:ea typeface="+mn-ea"/>
                        <a:cs typeface="B Nazanin" panose="00000400000000000000" pitchFamily="2" charset="-78"/>
                      </a:endParaRPr>
                    </a:p>
                  </a:txBody>
                  <a:tcPr/>
                </a:tc>
                <a:tc rowSpan="2">
                  <a:txBody>
                    <a:bodyPr/>
                    <a:lstStyle/>
                    <a:p>
                      <a:pPr algn="ctr" rtl="1"/>
                      <a:r>
                        <a:rPr lang="fa-IR" sz="1600" dirty="0">
                          <a:cs typeface="B Nazanin" panose="00000400000000000000" pitchFamily="2" charset="-78"/>
                        </a:rPr>
                        <a:t>همتاپروری</a:t>
                      </a:r>
                      <a:endParaRPr lang="en-US" sz="1600" dirty="0">
                        <a:cs typeface="B Nazanin" panose="00000400000000000000" pitchFamily="2" charset="-78"/>
                      </a:endParaRPr>
                    </a:p>
                  </a:txBody>
                  <a:tcPr/>
                </a:tc>
                <a:tc vMerge="1">
                  <a:txBody>
                    <a:bodyPr/>
                    <a:lstStyle/>
                    <a:p>
                      <a:endParaRPr lang="en-US" dirty="0"/>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5"/>
                  </a:ext>
                </a:extLst>
              </a:tr>
              <a:tr h="370840">
                <a:tc>
                  <a:txBody>
                    <a:bodyPr/>
                    <a:lstStyle/>
                    <a:p>
                      <a:pPr marL="0" indent="0" algn="r" rtl="1">
                        <a:buNone/>
                      </a:pPr>
                      <a:r>
                        <a:rPr lang="fa-IR" sz="1600" dirty="0">
                          <a:cs typeface="B Nazanin" panose="00000400000000000000" pitchFamily="2" charset="-78"/>
                        </a:rPr>
                        <a:t>تهیه</a:t>
                      </a:r>
                      <a:r>
                        <a:rPr lang="fa-IR" sz="1600" baseline="0" dirty="0">
                          <a:cs typeface="B Nazanin" panose="00000400000000000000" pitchFamily="2" charset="-78"/>
                        </a:rPr>
                        <a:t> لیستی از </a:t>
                      </a:r>
                      <a:r>
                        <a:rPr lang="fa-IR" sz="1600" b="1" baseline="0" dirty="0">
                          <a:cs typeface="B Nazanin" panose="00000400000000000000" pitchFamily="2" charset="-78"/>
                        </a:rPr>
                        <a:t>محققان سرآمد</a:t>
                      </a:r>
                      <a:r>
                        <a:rPr lang="fa-IR" sz="1600" baseline="0" dirty="0" smtClean="0">
                          <a:cs typeface="B Nazanin" panose="00000400000000000000" pitchFamily="2" charset="-78"/>
                        </a:rPr>
                        <a:t>**</a:t>
                      </a:r>
                      <a:endParaRPr lang="fa-IR" sz="1600" baseline="0" dirty="0">
                        <a:cs typeface="B Nazanin" panose="00000400000000000000" pitchFamily="2" charset="-78"/>
                      </a:endParaRPr>
                    </a:p>
                    <a:p>
                      <a:pPr marL="0" indent="0" algn="r" rtl="1">
                        <a:buNone/>
                      </a:pPr>
                      <a:r>
                        <a:rPr lang="fa-IR" sz="1600" dirty="0">
                          <a:cs typeface="B Nazanin" panose="00000400000000000000" pitchFamily="2" charset="-78"/>
                        </a:rPr>
                        <a:t>تعیین بودجه ای از درآمدهای دانشگاه جهت جذب</a:t>
                      </a:r>
                      <a:r>
                        <a:rPr lang="fa-IR" sz="1600" baseline="0" dirty="0">
                          <a:cs typeface="B Nazanin" panose="00000400000000000000" pitchFamily="2" charset="-78"/>
                        </a:rPr>
                        <a:t> و بکارگیری آنها</a:t>
                      </a:r>
                    </a:p>
                    <a:p>
                      <a:pPr marL="0" indent="0" algn="r" rtl="1">
                        <a:buNone/>
                      </a:pPr>
                      <a:r>
                        <a:rPr lang="fa-IR" sz="1600" baseline="0" dirty="0">
                          <a:cs typeface="B Nazanin" panose="00000400000000000000" pitchFamily="2" charset="-78"/>
                        </a:rPr>
                        <a:t>استفاده از این دانشجویان در مراکز رشد و مراکز تحقیقات </a:t>
                      </a:r>
                      <a:endParaRPr lang="en-US" sz="1600" dirty="0">
                        <a:cs typeface="B Nazanin" panose="00000400000000000000" pitchFamily="2" charset="-78"/>
                      </a:endParaRPr>
                    </a:p>
                  </a:txBody>
                  <a:tcPr/>
                </a:tc>
                <a:tc>
                  <a:txBody>
                    <a:bodyPr/>
                    <a:lstStyle/>
                    <a:p>
                      <a:pPr algn="r"/>
                      <a:r>
                        <a:rPr lang="fa-IR" sz="1600" dirty="0">
                          <a:cs typeface="B Nazanin" panose="00000400000000000000" pitchFamily="2" charset="-78"/>
                        </a:rPr>
                        <a:t>شناسایی محققان</a:t>
                      </a:r>
                      <a:r>
                        <a:rPr lang="fa-IR" sz="1600" baseline="0" dirty="0">
                          <a:cs typeface="B Nazanin" panose="00000400000000000000" pitchFamily="2" charset="-78"/>
                        </a:rPr>
                        <a:t> جهت جذب و بکارگیری آنها در پروژه های کاربردی</a:t>
                      </a:r>
                      <a:endParaRPr lang="en-US" sz="1600" dirty="0">
                        <a:cs typeface="B Nazanin" panose="00000400000000000000" pitchFamily="2" charset="-78"/>
                      </a:endParaRPr>
                    </a:p>
                  </a:txBody>
                  <a:tcPr/>
                </a:tc>
                <a:tc vMerge="1">
                  <a:txBody>
                    <a:bodyPr/>
                    <a:lstStyle/>
                    <a:p>
                      <a:pPr algn="ctr" rtl="1"/>
                      <a:endParaRPr lang="en-US" sz="1600" dirty="0">
                        <a:cs typeface="B Nazanin" panose="00000400000000000000" pitchFamily="2" charset="-78"/>
                      </a:endParaRPr>
                    </a:p>
                  </a:txBody>
                  <a:tcPr/>
                </a:tc>
                <a:tc vMerge="1">
                  <a:txBody>
                    <a:bodyPr/>
                    <a:lstStyle/>
                    <a:p>
                      <a:endParaRPr lang="en-US" dirty="0"/>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6"/>
                  </a:ext>
                </a:extLst>
              </a:tr>
            </a:tbl>
          </a:graphicData>
        </a:graphic>
      </p:graphicFrame>
      <p:sp>
        <p:nvSpPr>
          <p:cNvPr id="7" name="TextBox 6"/>
          <p:cNvSpPr txBox="1"/>
          <p:nvPr/>
        </p:nvSpPr>
        <p:spPr>
          <a:xfrm>
            <a:off x="-254222" y="5133791"/>
            <a:ext cx="12351224" cy="461665"/>
          </a:xfrm>
          <a:prstGeom prst="rect">
            <a:avLst/>
          </a:prstGeom>
          <a:noFill/>
        </p:spPr>
        <p:txBody>
          <a:bodyPr wrap="square" rtlCol="0">
            <a:spAutoFit/>
          </a:bodyPr>
          <a:lstStyle/>
          <a:p>
            <a:pPr algn="r" rtl="1"/>
            <a:r>
              <a:rPr lang="fa-IR" sz="1200" dirty="0" smtClean="0">
                <a:cs typeface="B Nazanin" panose="00000400000000000000" pitchFamily="2" charset="-78"/>
              </a:rPr>
              <a:t>* </a:t>
            </a:r>
            <a:r>
              <a:rPr lang="fa-IR" sz="1200" dirty="0">
                <a:cs typeface="B Nazanin" panose="00000400000000000000" pitchFamily="2" charset="-78"/>
              </a:rPr>
              <a:t>برنامه حمایت از لاین های تحقیقاتی به یکی از دانشگاه ها محول خواهد شد و این دانشگاه موظف است با نهایت همفکری این برنامه را طراحی نماید. در قدم بعد با همکاری با معاون آموزشی این برنامه اصلاح و در نهایت ابلاغ خواهد شد. </a:t>
            </a:r>
            <a:endParaRPr lang="en-US" sz="1200" dirty="0">
              <a:cs typeface="B Nazanin" panose="00000400000000000000" pitchFamily="2" charset="-78"/>
            </a:endParaRPr>
          </a:p>
          <a:p>
            <a:pPr algn="r" rtl="1"/>
            <a:r>
              <a:rPr lang="fa-IR" sz="1200" dirty="0">
                <a:cs typeface="B Nazanin" panose="00000400000000000000" pitchFamily="2" charset="-78"/>
              </a:rPr>
              <a:t>**محققان سرآمد: دانشجویان و پژوهشگرانی هستند که نتایج تحقیقات آنها یا مسیر تحققیات آنها می تواند منجر به حل مشکلات سلامت شود</a:t>
            </a:r>
          </a:p>
        </p:txBody>
      </p:sp>
    </p:spTree>
    <p:extLst>
      <p:ext uri="{BB962C8B-B14F-4D97-AF65-F5344CB8AC3E}">
        <p14:creationId xmlns:p14="http://schemas.microsoft.com/office/powerpoint/2010/main" val="2682972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noFill/>
          </a:ln>
          <a:effectLst/>
          <a:scene3d>
            <a:camera prst="orthographicFront">
              <a:rot lat="0" lon="0" rev="0"/>
            </a:camera>
            <a:lightRig rig="contrasting" dir="t">
              <a:rot lat="0" lon="0" rev="7800000"/>
            </a:lightRig>
          </a:scene3d>
          <a:sp3d>
            <a:bevelT w="139700" h="139700"/>
          </a:sp3d>
        </p:spPr>
        <p:txBody>
          <a:bodyPr anchor="ctr">
            <a:prstTxWarp prst="textTriangle">
              <a:avLst/>
            </a:prstTxWarp>
            <a:normAutofit/>
          </a:bodyPr>
          <a:lstStyle/>
          <a:p>
            <a:r>
              <a:rPr lang="fa-IR" sz="2400" dirty="0">
                <a:solidFill>
                  <a:srgbClr val="FF0000"/>
                </a:solidFill>
                <a:cs typeface="B Nazanin" panose="00000400000000000000" pitchFamily="2" charset="-78"/>
              </a:rPr>
              <a:t>هدایت نخبگان پژوهشی به سمت فعالیت های مشارکتی و مسئله محور </a:t>
            </a:r>
            <a:endParaRPr lang="en-US" sz="2400" dirty="0">
              <a:solidFill>
                <a:srgbClr val="FF0000"/>
              </a:solidFill>
              <a:cs typeface="B Nazanin" panose="00000400000000000000" pitchFamily="2" charset="-78"/>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45010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57244147"/>
              </p:ext>
            </p:extLst>
          </p:nvPr>
        </p:nvGraphicFramePr>
        <p:xfrm>
          <a:off x="108044" y="518045"/>
          <a:ext cx="11975911" cy="5443998"/>
        </p:xfrm>
        <a:graphic>
          <a:graphicData uri="http://schemas.openxmlformats.org/drawingml/2006/table">
            <a:tbl>
              <a:tblPr firstRow="1" bandRow="1">
                <a:tableStyleId>{E8B1032C-EA38-4F05-BA0D-38AFFFC7BED3}</a:tableStyleId>
              </a:tblPr>
              <a:tblGrid>
                <a:gridCol w="3333425">
                  <a:extLst>
                    <a:ext uri="{9D8B030D-6E8A-4147-A177-3AD203B41FA5}">
                      <a16:colId xmlns:a16="http://schemas.microsoft.com/office/drawing/2014/main" val="20000"/>
                    </a:ext>
                  </a:extLst>
                </a:gridCol>
                <a:gridCol w="3485804">
                  <a:extLst>
                    <a:ext uri="{9D8B030D-6E8A-4147-A177-3AD203B41FA5}">
                      <a16:colId xmlns:a16="http://schemas.microsoft.com/office/drawing/2014/main" val="20001"/>
                    </a:ext>
                  </a:extLst>
                </a:gridCol>
                <a:gridCol w="1889760">
                  <a:extLst>
                    <a:ext uri="{9D8B030D-6E8A-4147-A177-3AD203B41FA5}">
                      <a16:colId xmlns:a16="http://schemas.microsoft.com/office/drawing/2014/main" val="20002"/>
                    </a:ext>
                  </a:extLst>
                </a:gridCol>
                <a:gridCol w="2587748">
                  <a:extLst>
                    <a:ext uri="{9D8B030D-6E8A-4147-A177-3AD203B41FA5}">
                      <a16:colId xmlns:a16="http://schemas.microsoft.com/office/drawing/2014/main" val="20003"/>
                    </a:ext>
                  </a:extLst>
                </a:gridCol>
                <a:gridCol w="679174">
                  <a:extLst>
                    <a:ext uri="{9D8B030D-6E8A-4147-A177-3AD203B41FA5}">
                      <a16:colId xmlns:a16="http://schemas.microsoft.com/office/drawing/2014/main" val="20004"/>
                    </a:ext>
                  </a:extLst>
                </a:gridCol>
              </a:tblGrid>
              <a:tr h="370840">
                <a:tc>
                  <a:txBody>
                    <a:bodyPr/>
                    <a:lstStyle/>
                    <a:p>
                      <a:pPr algn="ctr"/>
                      <a:r>
                        <a:rPr lang="fa-IR" sz="1600" dirty="0">
                          <a:cs typeface="B Nazanin" panose="00000400000000000000" pitchFamily="2" charset="-78"/>
                        </a:rPr>
                        <a:t>فعالیت ها</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اقدام راهبردی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عنوان راهبرد</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عنوان هدف کلان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سطح</a:t>
                      </a:r>
                      <a:endParaRPr lang="en-US" sz="1600" dirty="0">
                        <a:cs typeface="B Nazanin" panose="00000400000000000000" pitchFamily="2" charset="-78"/>
                      </a:endParaRPr>
                    </a:p>
                  </a:txBody>
                  <a:tcPr/>
                </a:tc>
                <a:extLst>
                  <a:ext uri="{0D108BD9-81ED-4DB2-BD59-A6C34878D82A}">
                    <a16:rowId xmlns:a16="http://schemas.microsoft.com/office/drawing/2014/main" val="10000"/>
                  </a:ext>
                </a:extLst>
              </a:tr>
              <a:tr h="370840">
                <a:tc>
                  <a:txBody>
                    <a:bodyPr/>
                    <a:lstStyle/>
                    <a:p>
                      <a:pPr algn="r" rtl="1"/>
                      <a:r>
                        <a:rPr lang="fa-IR" sz="1600" dirty="0">
                          <a:cs typeface="B Nazanin" panose="00000400000000000000" pitchFamily="2" charset="-78"/>
                        </a:rPr>
                        <a:t>ایجاد تفاهم نامه با مراکز ثبت داده در معاونت بهداشتی </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تقویت تحقیقات پیشگیرانه مبتنی بر داده </a:t>
                      </a:r>
                      <a:r>
                        <a:rPr lang="fa-IR" sz="1600" dirty="0" smtClean="0">
                          <a:cs typeface="B Nazanin" panose="00000400000000000000" pitchFamily="2" charset="-78"/>
                        </a:rPr>
                        <a:t>های</a:t>
                      </a:r>
                      <a:r>
                        <a:rPr lang="fa-IR" sz="1600" baseline="0" dirty="0" smtClean="0">
                          <a:cs typeface="B Nazanin" panose="00000400000000000000" pitchFamily="2" charset="-78"/>
                        </a:rPr>
                        <a:t> موجود در سایر معاونت ها</a:t>
                      </a:r>
                      <a:r>
                        <a:rPr lang="fa-IR" sz="1600" dirty="0" smtClean="0">
                          <a:cs typeface="B Nazanin" panose="00000400000000000000" pitchFamily="2" charset="-78"/>
                        </a:rPr>
                        <a:t>  </a:t>
                      </a:r>
                      <a:endParaRPr lang="en-US" sz="1600" dirty="0">
                        <a:cs typeface="B Nazanin" panose="00000400000000000000" pitchFamily="2" charset="-78"/>
                      </a:endParaRPr>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تمرکز بر هزینه/اثر بخش تحقیقات </a:t>
                      </a:r>
                    </a:p>
                    <a:p>
                      <a:pPr algn="ctr"/>
                      <a:endParaRPr lang="en-US" sz="1600" dirty="0">
                        <a:cs typeface="B Nazanin" panose="00000400000000000000" pitchFamily="2" charset="-78"/>
                      </a:endParaRPr>
                    </a:p>
                  </a:txBody>
                  <a:tcPr/>
                </a:tc>
                <a:tc rowSpan="2">
                  <a:txBody>
                    <a:bodyPr/>
                    <a:lstStyle/>
                    <a:p>
                      <a:pPr algn="ctr" rtl="1"/>
                      <a:r>
                        <a:rPr lang="fa-IR" sz="1600" dirty="0">
                          <a:cs typeface="B Nazanin" panose="00000400000000000000" pitchFamily="2" charset="-78"/>
                        </a:rPr>
                        <a:t>بهبهود کارائی روش های پیشگیرانه و ارائه  درمان های نوین</a:t>
                      </a:r>
                      <a:endParaRPr lang="en-US" sz="1600" dirty="0">
                        <a:cs typeface="B Nazanin" panose="00000400000000000000" pitchFamily="2" charset="-78"/>
                      </a:endParaRPr>
                    </a:p>
                  </a:txBody>
                  <a:tcPr/>
                </a:tc>
                <a:tc rowSpan="4">
                  <a:txBody>
                    <a:bodyPr/>
                    <a:lstStyle/>
                    <a:p>
                      <a:pPr algn="ctr"/>
                      <a:r>
                        <a:rPr lang="fa-IR" sz="1600" dirty="0">
                          <a:cs typeface="B Nazanin" panose="00000400000000000000" pitchFamily="2" charset="-78"/>
                        </a:rPr>
                        <a:t>در</a:t>
                      </a:r>
                      <a:r>
                        <a:rPr lang="fa-IR" sz="1600" baseline="0" dirty="0">
                          <a:cs typeface="B Nazanin" panose="00000400000000000000" pitchFamily="2" charset="-78"/>
                        </a:rPr>
                        <a:t> سطح ستادی</a:t>
                      </a:r>
                      <a:endParaRPr lang="en-US" sz="1600" dirty="0">
                        <a:cs typeface="B Nazanin" panose="00000400000000000000" pitchFamily="2" charset="-78"/>
                      </a:endParaRPr>
                    </a:p>
                  </a:txBody>
                  <a:tcPr vert="vert"/>
                </a:tc>
                <a:extLst>
                  <a:ext uri="{0D108BD9-81ED-4DB2-BD59-A6C34878D82A}">
                    <a16:rowId xmlns:a16="http://schemas.microsoft.com/office/drawing/2014/main" val="10001"/>
                  </a:ext>
                </a:extLst>
              </a:tr>
              <a:tr h="677299">
                <a:tc>
                  <a:txBody>
                    <a:bodyPr/>
                    <a:lstStyle/>
                    <a:p>
                      <a:pPr algn="r" rtl="1"/>
                      <a:r>
                        <a:rPr lang="fa-IR" sz="1600" dirty="0">
                          <a:cs typeface="B Nazanin" panose="00000400000000000000" pitchFamily="2" charset="-78"/>
                        </a:rPr>
                        <a:t>پیگیری ماموریت های واسپاری به دانشگاه ها در حوزۀ </a:t>
                      </a:r>
                      <a:r>
                        <a:rPr lang="en-US" sz="1600" dirty="0">
                          <a:cs typeface="B Nazanin" panose="00000400000000000000" pitchFamily="2" charset="-78"/>
                        </a:rPr>
                        <a:t>ATMPs</a:t>
                      </a:r>
                    </a:p>
                  </a:txBody>
                  <a:tcPr/>
                </a:tc>
                <a:tc>
                  <a:txBody>
                    <a:bodyPr/>
                    <a:lstStyle/>
                    <a:p>
                      <a:pPr algn="r" rtl="1"/>
                      <a:r>
                        <a:rPr lang="fa-IR" sz="1600" dirty="0">
                          <a:cs typeface="B Nazanin" panose="00000400000000000000" pitchFamily="2" charset="-78"/>
                        </a:rPr>
                        <a:t>تقویت روش های نوین درمانی </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rtl="1"/>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2"/>
                  </a:ext>
                </a:extLst>
              </a:tr>
              <a:tr h="677299">
                <a:tc>
                  <a:txBody>
                    <a:bodyPr/>
                    <a:lstStyle/>
                    <a:p>
                      <a:pPr algn="r" rtl="1"/>
                      <a:r>
                        <a:rPr lang="fa-IR" sz="1600" dirty="0">
                          <a:cs typeface="B Nazanin" panose="00000400000000000000" pitchFamily="2" charset="-78"/>
                        </a:rPr>
                        <a:t>ارائه سنجه های نوین </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تدوین شاخص های نوین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ارزیابی بروندادهای علمی مبتنی بر نیاز جامعه </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توسعه شاخص های نوین</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vert="vert"/>
                </a:tc>
                <a:extLst>
                  <a:ext uri="{0D108BD9-81ED-4DB2-BD59-A6C34878D82A}">
                    <a16:rowId xmlns:a16="http://schemas.microsoft.com/office/drawing/2014/main" val="526622167"/>
                  </a:ext>
                </a:extLst>
              </a:tr>
              <a:tr h="677299">
                <a:tc>
                  <a:txBody>
                    <a:bodyPr/>
                    <a:lstStyle/>
                    <a:p>
                      <a:pPr algn="r" rtl="1"/>
                      <a:r>
                        <a:rPr lang="fa-IR" sz="1600" dirty="0">
                          <a:cs typeface="B Nazanin" panose="00000400000000000000" pitchFamily="2" charset="-78"/>
                        </a:rPr>
                        <a:t>1. تشکیل کارگروه ملی جهت رصد و پایش طرح های کاربردی</a:t>
                      </a:r>
                    </a:p>
                    <a:p>
                      <a:pPr algn="r" rtl="1"/>
                      <a:r>
                        <a:rPr lang="fa-IR" sz="1600" dirty="0">
                          <a:cs typeface="B Nazanin" panose="00000400000000000000" pitchFamily="2" charset="-78"/>
                        </a:rPr>
                        <a:t>2. توسعه نرم افزاری جهت ارائه نتایج به ذی نفعان</a:t>
                      </a:r>
                      <a:endParaRPr lang="en-US" sz="1600" dirty="0">
                        <a:cs typeface="B 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بکارگیری روش های نوین ترجمان دانش</a:t>
                      </a:r>
                      <a:endParaRPr lang="en-US" sz="1600" dirty="0">
                        <a:cs typeface="B Nazanin" panose="00000400000000000000" pitchFamily="2" charset="-78"/>
                      </a:endParaRPr>
                    </a:p>
                    <a:p>
                      <a:pPr algn="r" rtl="1"/>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تقویت ترجمان دانش</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تقویت کاربست دانش و فناوری</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vert="vert"/>
                </a:tc>
                <a:extLst>
                  <a:ext uri="{0D108BD9-81ED-4DB2-BD59-A6C34878D82A}">
                    <a16:rowId xmlns:a16="http://schemas.microsoft.com/office/drawing/2014/main" val="476521743"/>
                  </a:ext>
                </a:extLst>
              </a:tr>
              <a:tr h="370840">
                <a:tc>
                  <a:txBody>
                    <a:bodyPr/>
                    <a:lstStyle/>
                    <a:p>
                      <a:pPr algn="r" rtl="1"/>
                      <a:r>
                        <a:rPr lang="fa-IR" sz="1600" dirty="0">
                          <a:cs typeface="B Nazanin" panose="00000400000000000000" pitchFamily="2" charset="-78"/>
                        </a:rPr>
                        <a:t>قراردادن مشوق هایی برای این قبیل فعالیت ها (گرنت پژوهشی</a:t>
                      </a:r>
                      <a:r>
                        <a:rPr lang="fa-IR" sz="1600" baseline="0" dirty="0">
                          <a:cs typeface="B Nazanin" panose="00000400000000000000" pitchFamily="2" charset="-78"/>
                        </a:rPr>
                        <a:t> و امتیازات پژوهشی</a:t>
                      </a:r>
                      <a:r>
                        <a:rPr lang="fa-IR" sz="1600" dirty="0">
                          <a:cs typeface="B Nazanin" panose="00000400000000000000" pitchFamily="2" charset="-78"/>
                        </a:rPr>
                        <a:t>)</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مشارکت</a:t>
                      </a:r>
                      <a:r>
                        <a:rPr lang="fa-IR" sz="1600" baseline="0" dirty="0">
                          <a:cs typeface="B Nazanin" panose="00000400000000000000" pitchFamily="2" charset="-78"/>
                        </a:rPr>
                        <a:t> در </a:t>
                      </a:r>
                      <a:r>
                        <a:rPr lang="fa-IR" sz="1600" baseline="0" dirty="0" smtClean="0">
                          <a:cs typeface="B Nazanin" panose="00000400000000000000" pitchFamily="2" charset="-78"/>
                        </a:rPr>
                        <a:t>مقالات </a:t>
                      </a:r>
                      <a:r>
                        <a:rPr lang="fa-IR" sz="1600" baseline="0" dirty="0">
                          <a:cs typeface="B Nazanin" panose="00000400000000000000" pitchFamily="2" charset="-78"/>
                        </a:rPr>
                        <a:t>بین المللی</a:t>
                      </a:r>
                      <a:endParaRPr lang="en-US" sz="1600" dirty="0">
                        <a:cs typeface="B Nazanin" panose="00000400000000000000" pitchFamily="2" charset="-78"/>
                      </a:endParaRPr>
                    </a:p>
                  </a:txBody>
                  <a:tcPr/>
                </a:tc>
                <a:tc rowSpan="4">
                  <a:txBody>
                    <a:bodyPr/>
                    <a:lstStyle/>
                    <a:p>
                      <a:pPr algn="ctr"/>
                      <a:r>
                        <a:rPr lang="fa-IR" sz="1600" dirty="0">
                          <a:cs typeface="B Nazanin" panose="00000400000000000000" pitchFamily="2" charset="-78"/>
                        </a:rPr>
                        <a:t>توسعه فعالیت های تیمی </a:t>
                      </a:r>
                      <a:endParaRPr lang="en-US" sz="1600" dirty="0">
                        <a:cs typeface="B Nazanin" panose="00000400000000000000" pitchFamily="2" charset="-78"/>
                      </a:endParaRPr>
                    </a:p>
                  </a:txBody>
                  <a:tcPr/>
                </a:tc>
                <a:tc rowSpan="4">
                  <a:txBody>
                    <a:bodyPr/>
                    <a:lstStyle/>
                    <a:p>
                      <a:pPr algn="ctr"/>
                      <a:r>
                        <a:rPr lang="fa-IR" sz="1600" dirty="0">
                          <a:cs typeface="B Nazanin" panose="00000400000000000000" pitchFamily="2" charset="-78"/>
                        </a:rPr>
                        <a:t>توسعه فعالیت های مشارکتی نخبگان پژوهشی</a:t>
                      </a:r>
                      <a:endParaRPr lang="en-US" sz="1600" dirty="0">
                        <a:cs typeface="B Nazanin" panose="00000400000000000000" pitchFamily="2" charset="-78"/>
                      </a:endParaRPr>
                    </a:p>
                  </a:txBody>
                  <a:tcPr/>
                </a:tc>
                <a:tc rowSpan="4">
                  <a:txBody>
                    <a:bodyPr/>
                    <a:lstStyle/>
                    <a:p>
                      <a:pPr algn="ctr"/>
                      <a:r>
                        <a:rPr lang="fa-IR" sz="1600" dirty="0">
                          <a:cs typeface="B Nazanin" panose="00000400000000000000" pitchFamily="2" charset="-78"/>
                        </a:rPr>
                        <a:t>در سطح دانشگاهی </a:t>
                      </a:r>
                      <a:endParaRPr lang="en-US" sz="1600" dirty="0">
                        <a:cs typeface="B Nazanin" panose="00000400000000000000" pitchFamily="2" charset="-78"/>
                      </a:endParaRPr>
                    </a:p>
                  </a:txBody>
                  <a:tcPr vert="vert"/>
                </a:tc>
                <a:extLst>
                  <a:ext uri="{0D108BD9-81ED-4DB2-BD59-A6C34878D82A}">
                    <a16:rowId xmlns:a16="http://schemas.microsoft.com/office/drawing/2014/main" val="10003"/>
                  </a:ext>
                </a:extLst>
              </a:tr>
              <a:tr h="370840">
                <a:tc>
                  <a:txBody>
                    <a:bodyPr/>
                    <a:lstStyle/>
                    <a:p>
                      <a:pPr algn="r"/>
                      <a:r>
                        <a:rPr lang="fa-IR" sz="1600" dirty="0">
                          <a:cs typeface="B Nazanin" panose="00000400000000000000" pitchFamily="2" charset="-78"/>
                        </a:rPr>
                        <a:t>تسهیل</a:t>
                      </a:r>
                      <a:r>
                        <a:rPr lang="fa-IR" sz="1600" baseline="0" dirty="0">
                          <a:cs typeface="B Nazanin" panose="00000400000000000000" pitchFamily="2" charset="-78"/>
                        </a:rPr>
                        <a:t> دسترسی محققان به بانک داده ها </a:t>
                      </a:r>
                      <a:endParaRPr lang="en-US" sz="1600" dirty="0">
                        <a:cs typeface="B Nazanin" panose="00000400000000000000" pitchFamily="2" charset="-78"/>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مشارکت در توسعه و افزایش برونداد از زیرساخت های پژوهشی دانشگاه </a:t>
                      </a: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extLst>
                  <a:ext uri="{0D108BD9-81ED-4DB2-BD59-A6C34878D82A}">
                    <a16:rowId xmlns:a16="http://schemas.microsoft.com/office/drawing/2014/main" val="10004"/>
                  </a:ext>
                </a:extLst>
              </a:tr>
              <a:tr h="370840">
                <a:tc>
                  <a:txBody>
                    <a:bodyPr/>
                    <a:lstStyle/>
                    <a:p>
                      <a:pPr algn="r"/>
                      <a:r>
                        <a:rPr lang="fa-IR" sz="1600" dirty="0">
                          <a:cs typeface="B Nazanin" panose="00000400000000000000" pitchFamily="2" charset="-78"/>
                        </a:rPr>
                        <a:t>جمع</a:t>
                      </a:r>
                      <a:r>
                        <a:rPr lang="fa-IR" sz="1600" baseline="0" dirty="0">
                          <a:cs typeface="B Nazanin" panose="00000400000000000000" pitchFamily="2" charset="-78"/>
                        </a:rPr>
                        <a:t> آوری و تنظیم گزارش ها از طرح های کلان دانشگاهی</a:t>
                      </a:r>
                      <a:endParaRPr lang="en-US" sz="1600" dirty="0">
                        <a:cs typeface="B Nazanin" panose="00000400000000000000" pitchFamily="2" charset="-78"/>
                      </a:endParaRPr>
                    </a:p>
                  </a:txBody>
                  <a:tcPr/>
                </a:tc>
                <a:tc rowSpan="2">
                  <a:txBody>
                    <a:bodyPr/>
                    <a:lstStyle/>
                    <a:p>
                      <a:pPr algn="r"/>
                      <a:r>
                        <a:rPr lang="fa-IR" sz="1600" dirty="0">
                          <a:cs typeface="B Nazanin" panose="00000400000000000000" pitchFamily="2" charset="-78"/>
                        </a:rPr>
                        <a:t>مشارکت در ایده پردازی مسائل دانشگاه</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extLst>
                  <a:ext uri="{0D108BD9-81ED-4DB2-BD59-A6C34878D82A}">
                    <a16:rowId xmlns:a16="http://schemas.microsoft.com/office/drawing/2014/main" val="10005"/>
                  </a:ext>
                </a:extLst>
              </a:tr>
              <a:tr h="370840">
                <a:tc>
                  <a:txBody>
                    <a:bodyPr/>
                    <a:lstStyle/>
                    <a:p>
                      <a:pPr algn="r"/>
                      <a:r>
                        <a:rPr lang="fa-IR" sz="1600" dirty="0">
                          <a:cs typeface="B Nazanin" panose="00000400000000000000" pitchFamily="2" charset="-78"/>
                        </a:rPr>
                        <a:t>تصمیم سازی و تصمیم گیری بر اساس شواهد علمی </a:t>
                      </a:r>
                      <a:endParaRPr lang="en-US" sz="1600" dirty="0">
                        <a:cs typeface="B Nazanin" panose="00000400000000000000" pitchFamily="2" charset="-78"/>
                      </a:endParaRPr>
                    </a:p>
                  </a:txBody>
                  <a:tcPr/>
                </a:tc>
                <a:tc vMerge="1">
                  <a:txBody>
                    <a:bodyPr/>
                    <a:lstStyle/>
                    <a:p>
                      <a:pPr algn="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833672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46896544"/>
              </p:ext>
            </p:extLst>
          </p:nvPr>
        </p:nvGraphicFramePr>
        <p:xfrm>
          <a:off x="255874" y="215360"/>
          <a:ext cx="11573300" cy="6314440"/>
        </p:xfrm>
        <a:graphic>
          <a:graphicData uri="http://schemas.openxmlformats.org/drawingml/2006/table">
            <a:tbl>
              <a:tblPr firstRow="1" bandRow="1">
                <a:tableStyleId>{E8B1032C-EA38-4F05-BA0D-38AFFFC7BED3}</a:tableStyleId>
              </a:tblPr>
              <a:tblGrid>
                <a:gridCol w="3358654">
                  <a:extLst>
                    <a:ext uri="{9D8B030D-6E8A-4147-A177-3AD203B41FA5}">
                      <a16:colId xmlns:a16="http://schemas.microsoft.com/office/drawing/2014/main" val="20000"/>
                    </a:ext>
                  </a:extLst>
                </a:gridCol>
                <a:gridCol w="2386853">
                  <a:extLst>
                    <a:ext uri="{9D8B030D-6E8A-4147-A177-3AD203B41FA5}">
                      <a16:colId xmlns:a16="http://schemas.microsoft.com/office/drawing/2014/main" val="20001"/>
                    </a:ext>
                  </a:extLst>
                </a:gridCol>
                <a:gridCol w="2586452">
                  <a:extLst>
                    <a:ext uri="{9D8B030D-6E8A-4147-A177-3AD203B41FA5}">
                      <a16:colId xmlns:a16="http://schemas.microsoft.com/office/drawing/2014/main" val="20002"/>
                    </a:ext>
                  </a:extLst>
                </a:gridCol>
                <a:gridCol w="2606639">
                  <a:extLst>
                    <a:ext uri="{9D8B030D-6E8A-4147-A177-3AD203B41FA5}">
                      <a16:colId xmlns:a16="http://schemas.microsoft.com/office/drawing/2014/main" val="20003"/>
                    </a:ext>
                  </a:extLst>
                </a:gridCol>
                <a:gridCol w="634702">
                  <a:extLst>
                    <a:ext uri="{9D8B030D-6E8A-4147-A177-3AD203B41FA5}">
                      <a16:colId xmlns:a16="http://schemas.microsoft.com/office/drawing/2014/main" val="20004"/>
                    </a:ext>
                  </a:extLst>
                </a:gridCol>
              </a:tblGrid>
              <a:tr h="370840">
                <a:tc>
                  <a:txBody>
                    <a:bodyPr/>
                    <a:lstStyle/>
                    <a:p>
                      <a:pPr algn="ctr"/>
                      <a:r>
                        <a:rPr lang="fa-IR" sz="1600" dirty="0">
                          <a:cs typeface="B Nazanin" panose="00000400000000000000" pitchFamily="2" charset="-78"/>
                        </a:rPr>
                        <a:t>فعالیت ها</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اقدام راهبردی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عنوان راهبرد</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عنوان هدف کلان</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سطح</a:t>
                      </a:r>
                      <a:endParaRPr lang="en-US" sz="1600" dirty="0">
                        <a:cs typeface="B Nazanin" panose="00000400000000000000" pitchFamily="2" charset="-78"/>
                      </a:endParaRPr>
                    </a:p>
                  </a:txBody>
                  <a:tcPr/>
                </a:tc>
                <a:extLst>
                  <a:ext uri="{0D108BD9-81ED-4DB2-BD59-A6C34878D82A}">
                    <a16:rowId xmlns:a16="http://schemas.microsoft.com/office/drawing/2014/main" val="10000"/>
                  </a:ext>
                </a:extLst>
              </a:tr>
              <a:tr h="370840">
                <a:tc>
                  <a:txBody>
                    <a:bodyPr/>
                    <a:lstStyle/>
                    <a:p>
                      <a:pPr algn="r" rtl="1"/>
                      <a:r>
                        <a:rPr lang="fa-IR" sz="1600" dirty="0">
                          <a:cs typeface="B Nazanin" panose="00000400000000000000" pitchFamily="2" charset="-78"/>
                        </a:rPr>
                        <a:t>مرحله اول: واسپاری اولویت به مراکز</a:t>
                      </a:r>
                      <a:r>
                        <a:rPr lang="fa-IR" sz="1600" baseline="0" dirty="0">
                          <a:cs typeface="B Nazanin" panose="00000400000000000000" pitchFamily="2" charset="-78"/>
                        </a:rPr>
                        <a:t> </a:t>
                      </a:r>
                    </a:p>
                    <a:p>
                      <a:pPr algn="r" rtl="1"/>
                      <a:r>
                        <a:rPr lang="fa-IR" sz="1600" baseline="0" dirty="0">
                          <a:cs typeface="B Nazanin" panose="00000400000000000000" pitchFamily="2" charset="-78"/>
                        </a:rPr>
                        <a:t>مرحله دوم: آماده سازی ظرفیت های مورد نیاز </a:t>
                      </a:r>
                    </a:p>
                    <a:p>
                      <a:pPr algn="r" rtl="1"/>
                      <a:r>
                        <a:rPr lang="fa-IR" sz="1600" baseline="0" dirty="0">
                          <a:cs typeface="B Nazanin" panose="00000400000000000000" pitchFamily="2" charset="-78"/>
                        </a:rPr>
                        <a:t>مرحله سوم: تامین اعتبار و حمایت لازم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تخصیص گرنت به ماموریت</a:t>
                      </a:r>
                      <a:r>
                        <a:rPr lang="fa-IR" sz="1600" baseline="0" dirty="0">
                          <a:cs typeface="B Nazanin" panose="00000400000000000000" pitchFamily="2" charset="-78"/>
                        </a:rPr>
                        <a:t> های ملی</a:t>
                      </a:r>
                      <a:endParaRPr lang="en-US"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متمرکز نمودن حمایت ها از طرح های اثر بخش </a:t>
                      </a:r>
                      <a:endParaRPr lang="en-US"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هدفمند</a:t>
                      </a:r>
                      <a:r>
                        <a:rPr lang="fa-IR" sz="1600" baseline="0" dirty="0">
                          <a:cs typeface="B Nazanin" panose="00000400000000000000" pitchFamily="2" charset="-78"/>
                        </a:rPr>
                        <a:t> نمودن حمایت های کلان</a:t>
                      </a:r>
                      <a:endParaRPr lang="en-US" sz="1600" dirty="0">
                        <a:cs typeface="B Nazanin" panose="00000400000000000000" pitchFamily="2" charset="-78"/>
                      </a:endParaRPr>
                    </a:p>
                  </a:txBody>
                  <a:tcPr/>
                </a:tc>
                <a:tc rowSpan="4">
                  <a:txBody>
                    <a:bodyPr/>
                    <a:lstStyle/>
                    <a:p>
                      <a:pPr algn="ctr"/>
                      <a:r>
                        <a:rPr lang="fa-IR" sz="1600" dirty="0">
                          <a:cs typeface="B Nazanin" panose="00000400000000000000" pitchFamily="2" charset="-78"/>
                        </a:rPr>
                        <a:t>ستادی </a:t>
                      </a:r>
                      <a:endParaRPr lang="en-US" sz="1600" dirty="0">
                        <a:cs typeface="B Nazanin" panose="00000400000000000000" pitchFamily="2" charset="-78"/>
                      </a:endParaRPr>
                    </a:p>
                  </a:txBody>
                  <a:tcPr vert="vert"/>
                </a:tc>
                <a:extLst>
                  <a:ext uri="{0D108BD9-81ED-4DB2-BD59-A6C34878D82A}">
                    <a16:rowId xmlns:a16="http://schemas.microsoft.com/office/drawing/2014/main" val="10001"/>
                  </a:ext>
                </a:extLst>
              </a:tr>
              <a:tr h="370840">
                <a:tc>
                  <a:txBody>
                    <a:bodyPr/>
                    <a:lstStyle/>
                    <a:p>
                      <a:pPr algn="r" rtl="1"/>
                      <a:r>
                        <a:rPr lang="fa-IR" sz="1600" dirty="0">
                          <a:cs typeface="B Nazanin" panose="00000400000000000000" pitchFamily="2" charset="-78"/>
                        </a:rPr>
                        <a:t>تهیه هدف و نقش برای زیرساخت</a:t>
                      </a:r>
                      <a:r>
                        <a:rPr lang="fa-IR" sz="1600" baseline="0" dirty="0">
                          <a:cs typeface="B Nazanin" panose="00000400000000000000" pitchFamily="2" charset="-78"/>
                        </a:rPr>
                        <a:t> های پژوهش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حمایت از طرح های فناورانه با رویکرد کاهش بار بیماری</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2"/>
                  </a:ext>
                </a:extLst>
              </a:tr>
              <a:tr h="370840">
                <a:tc>
                  <a:txBody>
                    <a:bodyPr/>
                    <a:lstStyle/>
                    <a:p>
                      <a:pPr algn="r" rtl="1"/>
                      <a:r>
                        <a:rPr lang="fa-IR" sz="1600" dirty="0">
                          <a:cs typeface="B Nazanin" panose="00000400000000000000" pitchFamily="2" charset="-78"/>
                        </a:rPr>
                        <a:t>هماهنگی با </a:t>
                      </a:r>
                      <a:r>
                        <a:rPr lang="fa-IR" sz="1600" dirty="0" smtClean="0">
                          <a:cs typeface="B Nazanin" panose="00000400000000000000" pitchFamily="2" charset="-78"/>
                        </a:rPr>
                        <a:t>ذینفعان جهت افزایش اعتبارات</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افزایش اعتبارات به صندوق های سلامت</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3"/>
                  </a:ext>
                </a:extLst>
              </a:tr>
              <a:tr h="370840">
                <a:tc>
                  <a:txBody>
                    <a:bodyPr/>
                    <a:lstStyle/>
                    <a:p>
                      <a:pPr algn="r" rtl="1"/>
                      <a:r>
                        <a:rPr lang="fa-IR" sz="1600" dirty="0">
                          <a:cs typeface="B Nazanin" panose="00000400000000000000" pitchFamily="2" charset="-78"/>
                        </a:rPr>
                        <a:t>تلاش جهت تخصیص بودجه بیشتر از </a:t>
                      </a:r>
                      <a:r>
                        <a:rPr lang="en-US" sz="1600" dirty="0">
                          <a:cs typeface="B Nazanin" panose="00000400000000000000" pitchFamily="2" charset="-78"/>
                        </a:rPr>
                        <a:t>GDP</a:t>
                      </a:r>
                      <a:r>
                        <a:rPr lang="fa-IR" sz="1600" dirty="0">
                          <a:cs typeface="B Nazanin" panose="00000400000000000000" pitchFamily="2" charset="-78"/>
                        </a:rPr>
                        <a:t> برای تحقیقات و فناوری </a:t>
                      </a:r>
                    </a:p>
                  </a:txBody>
                  <a:tcPr/>
                </a:tc>
                <a:tc>
                  <a:txBody>
                    <a:bodyPr/>
                    <a:lstStyle/>
                    <a:p>
                      <a:pPr algn="ctr"/>
                      <a:r>
                        <a:rPr lang="fa-IR" sz="1600" dirty="0">
                          <a:cs typeface="B Nazanin" panose="00000400000000000000" pitchFamily="2" charset="-78"/>
                        </a:rPr>
                        <a:t>افزایش سهم بودجه تحقیقات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تقویت تحقیقات اثر بخش</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افزایش</a:t>
                      </a:r>
                      <a:r>
                        <a:rPr lang="fa-IR" sz="1600" baseline="0" dirty="0">
                          <a:cs typeface="B Nazanin" panose="00000400000000000000" pitchFamily="2" charset="-78"/>
                        </a:rPr>
                        <a:t> ورودی های مالی تحقیقات سلامت </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4"/>
                  </a:ext>
                </a:extLst>
              </a:tr>
              <a:tr h="370840">
                <a:tc>
                  <a:txBody>
                    <a:bodyPr/>
                    <a:lstStyle/>
                    <a:p>
                      <a:pPr algn="r" rtl="1"/>
                      <a:r>
                        <a:rPr lang="fa-IR" sz="1600" dirty="0">
                          <a:cs typeface="B Nazanin" panose="00000400000000000000" pitchFamily="2" charset="-78"/>
                        </a:rPr>
                        <a:t>استفاده از زیرساخت ها و ظرفیت های سایر معاونت ها با معاونت پژوهشی</a:t>
                      </a:r>
                      <a:r>
                        <a:rPr lang="fa-IR" sz="1600" baseline="0" dirty="0">
                          <a:cs typeface="B Nazanin" panose="00000400000000000000" pitchFamily="2" charset="-78"/>
                        </a:rPr>
                        <a:t> </a:t>
                      </a:r>
                      <a:endParaRPr lang="fa-IR"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همکاری لازم با سایر معاونت ها </a:t>
                      </a:r>
                      <a:endParaRPr lang="en-US"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شناسایی چالش های سلامت و حرکت در مسیر اولویت ها</a:t>
                      </a:r>
                      <a:endParaRPr lang="en-US"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تمرکز</a:t>
                      </a:r>
                      <a:r>
                        <a:rPr lang="fa-IR" sz="1600" baseline="0" dirty="0">
                          <a:cs typeface="B Nazanin" panose="00000400000000000000" pitchFamily="2" charset="-78"/>
                        </a:rPr>
                        <a:t> بر نیازهای سلامت</a:t>
                      </a:r>
                      <a:endParaRPr lang="en-US" sz="1600" dirty="0">
                        <a:cs typeface="B Nazanin" panose="00000400000000000000" pitchFamily="2" charset="-78"/>
                      </a:endParaRPr>
                    </a:p>
                  </a:txBody>
                  <a:tcPr/>
                </a:tc>
                <a:tc rowSpan="5">
                  <a:txBody>
                    <a:bodyPr/>
                    <a:lstStyle/>
                    <a:p>
                      <a:pPr algn="ctr"/>
                      <a:r>
                        <a:rPr lang="fa-IR" sz="1600" dirty="0">
                          <a:cs typeface="B Nazanin" panose="00000400000000000000" pitchFamily="2" charset="-78"/>
                        </a:rPr>
                        <a:t>دانشگاهی </a:t>
                      </a:r>
                      <a:endParaRPr lang="en-US" sz="1600" dirty="0">
                        <a:cs typeface="B Nazanin" panose="00000400000000000000" pitchFamily="2" charset="-78"/>
                      </a:endParaRPr>
                    </a:p>
                  </a:txBody>
                  <a:tcPr vert="vert"/>
                </a:tc>
                <a:extLst>
                  <a:ext uri="{0D108BD9-81ED-4DB2-BD59-A6C34878D82A}">
                    <a16:rowId xmlns:a16="http://schemas.microsoft.com/office/drawing/2014/main" val="10005"/>
                  </a:ext>
                </a:extLst>
              </a:tr>
              <a:tr h="370840">
                <a:tc>
                  <a:txBody>
                    <a:bodyPr/>
                    <a:lstStyle/>
                    <a:p>
                      <a:pPr algn="r" rtl="1"/>
                      <a:r>
                        <a:rPr lang="fa-IR" sz="1600" dirty="0">
                          <a:cs typeface="B Nazanin" panose="00000400000000000000" pitchFamily="2" charset="-78"/>
                        </a:rPr>
                        <a:t>تخصیص</a:t>
                      </a:r>
                      <a:r>
                        <a:rPr lang="fa-IR" sz="1600" baseline="0" dirty="0">
                          <a:cs typeface="B Nazanin" panose="00000400000000000000" pitchFamily="2" charset="-78"/>
                        </a:rPr>
                        <a:t> اعتبار به پروژه های کلان دانشگاهی جهت پاسخگویی به نیاز سلامت </a:t>
                      </a:r>
                      <a:endParaRPr lang="fa-IR"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6"/>
                  </a:ext>
                </a:extLst>
              </a:tr>
              <a:tr h="741680">
                <a:tc>
                  <a:txBody>
                    <a:bodyPr/>
                    <a:lstStyle/>
                    <a:p>
                      <a:pPr algn="r" rtl="1"/>
                      <a:r>
                        <a:rPr lang="fa-IR" sz="1600" kern="1200" dirty="0">
                          <a:solidFill>
                            <a:schemeClr val="tx1"/>
                          </a:solidFill>
                          <a:latin typeface="+mn-lt"/>
                          <a:ea typeface="+mn-ea"/>
                          <a:cs typeface="B Nazanin" panose="00000400000000000000" pitchFamily="2" charset="-78"/>
                        </a:rPr>
                        <a:t>ارائه راهکارهایی جهت جذب گرنت از سایر ارگان ها و صنعت</a:t>
                      </a:r>
                      <a:endParaRPr lang="en-US" sz="1600" kern="1200" dirty="0">
                        <a:solidFill>
                          <a:schemeClr val="tx1"/>
                        </a:solidFill>
                        <a:latin typeface="+mn-lt"/>
                        <a:ea typeface="+mn-ea"/>
                        <a:cs typeface="B Nazanin" panose="00000400000000000000" pitchFamily="2" charset="-78"/>
                      </a:endParaRPr>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pPr algn="ctr"/>
                      <a:endParaRPr lang="en-US" sz="1600" dirty="0">
                        <a:cs typeface="B Nazanin" panose="00000400000000000000" pitchFamily="2" charset="-78"/>
                      </a:endParaRPr>
                    </a:p>
                  </a:txBody>
                  <a:tcPr/>
                </a:tc>
                <a:extLst>
                  <a:ext uri="{0D108BD9-81ED-4DB2-BD59-A6C34878D82A}">
                    <a16:rowId xmlns:a16="http://schemas.microsoft.com/office/drawing/2014/main" val="10007"/>
                  </a:ext>
                </a:extLst>
              </a:tr>
              <a:tr h="741680">
                <a:tc>
                  <a:txBody>
                    <a:bodyPr/>
                    <a:lstStyle/>
                    <a:p>
                      <a:pPr algn="r" rtl="1"/>
                      <a:r>
                        <a:rPr lang="fa-IR" sz="1600" kern="1200" dirty="0">
                          <a:solidFill>
                            <a:schemeClr val="tx1"/>
                          </a:solidFill>
                          <a:latin typeface="+mn-lt"/>
                          <a:ea typeface="+mn-ea"/>
                          <a:cs typeface="B Nazanin" panose="00000400000000000000" pitchFamily="2" charset="-78"/>
                        </a:rPr>
                        <a:t>تکمیل مدارک مربوط به طرح های ناقص که قبلاً در عتف مصوب شده و تسویه شده است</a:t>
                      </a:r>
                      <a:endParaRPr lang="en-US" sz="1600" kern="1200" dirty="0">
                        <a:solidFill>
                          <a:schemeClr val="tx1"/>
                        </a:solidFill>
                        <a:latin typeface="+mn-lt"/>
                        <a:ea typeface="+mn-ea"/>
                        <a:cs typeface="B Nazanin" panose="00000400000000000000" pitchFamily="2" charset="-78"/>
                      </a:endParaRPr>
                    </a:p>
                  </a:txBody>
                  <a:tcPr/>
                </a:tc>
                <a:tc>
                  <a:txBody>
                    <a:bodyPr/>
                    <a:lstStyle/>
                    <a:p>
                      <a:pPr algn="ctr"/>
                      <a:r>
                        <a:rPr lang="fa-IR" sz="1600" dirty="0">
                          <a:cs typeface="B Nazanin" panose="00000400000000000000" pitchFamily="2" charset="-78"/>
                        </a:rPr>
                        <a:t>ارسال مستندات برای معاونت تحقیقات و فناوری </a:t>
                      </a:r>
                      <a:endParaRPr lang="en-US" sz="1600" dirty="0">
                        <a:cs typeface="B Nazani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تهیه مستندات برای طرح های یک درصد</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همکاری در جهت تسریع طرح های عتف</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vert="vert"/>
                </a:tc>
                <a:extLst>
                  <a:ext uri="{0D108BD9-81ED-4DB2-BD59-A6C34878D82A}">
                    <a16:rowId xmlns:a16="http://schemas.microsoft.com/office/drawing/2014/main" val="4029444757"/>
                  </a:ext>
                </a:extLst>
              </a:tr>
              <a:tr h="741680">
                <a:tc>
                  <a:txBody>
                    <a:bodyPr/>
                    <a:lstStyle/>
                    <a:p>
                      <a:pPr algn="r" rtl="1"/>
                      <a:r>
                        <a:rPr lang="fa-IR" sz="1600" kern="1200" dirty="0">
                          <a:solidFill>
                            <a:schemeClr val="tx1"/>
                          </a:solidFill>
                          <a:latin typeface="+mn-lt"/>
                          <a:ea typeface="+mn-ea"/>
                          <a:cs typeface="B Nazanin" panose="00000400000000000000" pitchFamily="2" charset="-78"/>
                        </a:rPr>
                        <a:t>پیگیری تمامی بودجه های مصوب شده برای تحقیقات و فناوری</a:t>
                      </a:r>
                      <a:endParaRPr lang="en-US" sz="1600" kern="1200" dirty="0">
                        <a:solidFill>
                          <a:schemeClr val="tx1"/>
                        </a:solidFill>
                        <a:latin typeface="+mn-lt"/>
                        <a:ea typeface="+mn-ea"/>
                        <a:cs typeface="B Nazanin" panose="00000400000000000000" pitchFamily="2" charset="-78"/>
                      </a:endParaRPr>
                    </a:p>
                  </a:txBody>
                  <a:tcPr/>
                </a:tc>
                <a:tc>
                  <a:txBody>
                    <a:bodyPr/>
                    <a:lstStyle/>
                    <a:p>
                      <a:pPr algn="ctr"/>
                      <a:r>
                        <a:rPr lang="fa-IR" sz="1600" dirty="0">
                          <a:cs typeface="B Nazanin" panose="00000400000000000000" pitchFamily="2" charset="-78"/>
                        </a:rPr>
                        <a:t>هماهنگی با توسعه دانشگاه ها </a:t>
                      </a:r>
                      <a:endParaRPr lang="en-US" sz="1600" dirty="0">
                        <a:cs typeface="B Nazani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پیگیری سهم پژوهش از منابع 1 درصد دانشگاه</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افزایش ظرفیت های مالی از سایر منابع</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vert="vert"/>
                </a:tc>
                <a:extLst>
                  <a:ext uri="{0D108BD9-81ED-4DB2-BD59-A6C34878D82A}">
                    <a16:rowId xmlns:a16="http://schemas.microsoft.com/office/drawing/2014/main" val="3712680996"/>
                  </a:ext>
                </a:extLst>
              </a:tr>
            </a:tbl>
          </a:graphicData>
        </a:graphic>
      </p:graphicFrame>
    </p:spTree>
    <p:extLst>
      <p:ext uri="{BB962C8B-B14F-4D97-AF65-F5344CB8AC3E}">
        <p14:creationId xmlns:p14="http://schemas.microsoft.com/office/powerpoint/2010/main" val="903036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99163125"/>
              </p:ext>
            </p:extLst>
          </p:nvPr>
        </p:nvGraphicFramePr>
        <p:xfrm>
          <a:off x="279376" y="630997"/>
          <a:ext cx="11779620" cy="4947920"/>
        </p:xfrm>
        <a:graphic>
          <a:graphicData uri="http://schemas.openxmlformats.org/drawingml/2006/table">
            <a:tbl>
              <a:tblPr firstRow="1" bandRow="1">
                <a:tableStyleId>{E8B1032C-EA38-4F05-BA0D-38AFFFC7BED3}</a:tableStyleId>
              </a:tblPr>
              <a:tblGrid>
                <a:gridCol w="3186707">
                  <a:extLst>
                    <a:ext uri="{9D8B030D-6E8A-4147-A177-3AD203B41FA5}">
                      <a16:colId xmlns:a16="http://schemas.microsoft.com/office/drawing/2014/main" val="20000"/>
                    </a:ext>
                  </a:extLst>
                </a:gridCol>
                <a:gridCol w="2172393">
                  <a:extLst>
                    <a:ext uri="{9D8B030D-6E8A-4147-A177-3AD203B41FA5}">
                      <a16:colId xmlns:a16="http://schemas.microsoft.com/office/drawing/2014/main" val="20001"/>
                    </a:ext>
                  </a:extLst>
                </a:gridCol>
                <a:gridCol w="1983971">
                  <a:extLst>
                    <a:ext uri="{9D8B030D-6E8A-4147-A177-3AD203B41FA5}">
                      <a16:colId xmlns:a16="http://schemas.microsoft.com/office/drawing/2014/main" val="20002"/>
                    </a:ext>
                  </a:extLst>
                </a:gridCol>
                <a:gridCol w="3599561">
                  <a:extLst>
                    <a:ext uri="{9D8B030D-6E8A-4147-A177-3AD203B41FA5}">
                      <a16:colId xmlns:a16="http://schemas.microsoft.com/office/drawing/2014/main" val="20003"/>
                    </a:ext>
                  </a:extLst>
                </a:gridCol>
                <a:gridCol w="836988">
                  <a:extLst>
                    <a:ext uri="{9D8B030D-6E8A-4147-A177-3AD203B41FA5}">
                      <a16:colId xmlns:a16="http://schemas.microsoft.com/office/drawing/2014/main" val="20004"/>
                    </a:ext>
                  </a:extLst>
                </a:gridCol>
              </a:tblGrid>
              <a:tr h="370840">
                <a:tc>
                  <a:txBody>
                    <a:bodyPr/>
                    <a:lstStyle/>
                    <a:p>
                      <a:pPr algn="ctr"/>
                      <a:r>
                        <a:rPr lang="fa-IR" sz="1600" dirty="0">
                          <a:cs typeface="B Nazanin" panose="00000400000000000000" pitchFamily="2" charset="-78"/>
                        </a:rPr>
                        <a:t>فعالیت ها</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اقدام راهبردی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عنوان راهبرد</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عنوان هدف کلان</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سطح</a:t>
                      </a:r>
                      <a:endParaRPr lang="en-US" sz="1600" dirty="0">
                        <a:cs typeface="B Nazanin" panose="00000400000000000000" pitchFamily="2" charset="-78"/>
                      </a:endParaRPr>
                    </a:p>
                  </a:txBody>
                  <a:tcPr/>
                </a:tc>
                <a:extLst>
                  <a:ext uri="{0D108BD9-81ED-4DB2-BD59-A6C34878D82A}">
                    <a16:rowId xmlns:a16="http://schemas.microsoft.com/office/drawing/2014/main" val="10000"/>
                  </a:ext>
                </a:extLst>
              </a:tr>
              <a:tr h="370840">
                <a:tc>
                  <a:txBody>
                    <a:bodyPr/>
                    <a:lstStyle/>
                    <a:p>
                      <a:pPr algn="r" rtl="1"/>
                      <a:r>
                        <a:rPr lang="fa-IR" sz="1600" dirty="0">
                          <a:cs typeface="B Nazanin" panose="00000400000000000000" pitchFamily="2" charset="-78"/>
                        </a:rPr>
                        <a:t>حمایت مالی جهت توسعه</a:t>
                      </a:r>
                      <a:r>
                        <a:rPr lang="fa-IR" sz="1600" baseline="0" dirty="0">
                          <a:cs typeface="B Nazanin" panose="00000400000000000000" pitchFamily="2" charset="-78"/>
                        </a:rPr>
                        <a:t> فعالیت ها</a:t>
                      </a:r>
                      <a:endParaRPr lang="en-US" sz="1600" dirty="0">
                        <a:cs typeface="B Nazanin" panose="00000400000000000000" pitchFamily="2" charset="-78"/>
                      </a:endParaRPr>
                    </a:p>
                  </a:txBody>
                  <a:tcPr/>
                </a:tc>
                <a:tc rowSpan="2">
                  <a:txBody>
                    <a:bodyPr/>
                    <a:lstStyle/>
                    <a:p>
                      <a:pPr algn="r" rtl="1"/>
                      <a:r>
                        <a:rPr lang="fa-IR" sz="1600" dirty="0">
                          <a:cs typeface="B Nazanin" panose="00000400000000000000" pitchFamily="2" charset="-78"/>
                        </a:rPr>
                        <a:t>حمایت از کوهورت ها و رجیستری های فعال با</a:t>
                      </a:r>
                      <a:r>
                        <a:rPr lang="fa-IR" sz="1600" baseline="0" dirty="0">
                          <a:cs typeface="B Nazanin" panose="00000400000000000000" pitchFamily="2" charset="-78"/>
                        </a:rPr>
                        <a:t> استانداردهای لازم </a:t>
                      </a:r>
                      <a:endParaRPr lang="en-US" sz="1600" dirty="0">
                        <a:cs typeface="B Nazanin" panose="00000400000000000000" pitchFamily="2" charset="-78"/>
                      </a:endParaRPr>
                    </a:p>
                  </a:txBody>
                  <a:tcPr/>
                </a:tc>
                <a:tc rowSpan="2">
                  <a:txBody>
                    <a:bodyPr/>
                    <a:lstStyle/>
                    <a:p>
                      <a:pPr algn="r" rtl="1"/>
                      <a:r>
                        <a:rPr lang="fa-IR" sz="1600" dirty="0">
                          <a:cs typeface="B Nazanin" panose="00000400000000000000" pitchFamily="2" charset="-78"/>
                        </a:rPr>
                        <a:t>حمایت مبتنی بر اولویت</a:t>
                      </a:r>
                      <a:endParaRPr lang="en-US" sz="1600" dirty="0">
                        <a:cs typeface="B Nazanin" panose="00000400000000000000" pitchFamily="2" charset="-78"/>
                      </a:endParaRPr>
                    </a:p>
                  </a:txBody>
                  <a:tcPr/>
                </a:tc>
                <a:tc rowSpan="2">
                  <a:txBody>
                    <a:bodyPr/>
                    <a:lstStyle/>
                    <a:p>
                      <a:pPr algn="r" rtl="1"/>
                      <a:r>
                        <a:rPr lang="fa-IR" sz="1600" b="1" dirty="0">
                          <a:cs typeface="B Nazanin" panose="00000400000000000000" pitchFamily="2" charset="-78"/>
                        </a:rPr>
                        <a:t>ساماندهی داده های نظام تحقیقات سلامت</a:t>
                      </a:r>
                      <a:endParaRPr lang="en-US" sz="1600" b="1" dirty="0">
                        <a:cs typeface="B Nazanin" panose="00000400000000000000" pitchFamily="2" charset="-78"/>
                      </a:endParaRPr>
                    </a:p>
                  </a:txBody>
                  <a:tcPr/>
                </a:tc>
                <a:tc rowSpan="8">
                  <a:txBody>
                    <a:bodyPr/>
                    <a:lstStyle/>
                    <a:p>
                      <a:pPr algn="ctr"/>
                      <a:r>
                        <a:rPr lang="fa-IR" sz="1600" dirty="0">
                          <a:cs typeface="B Nazanin" panose="00000400000000000000" pitchFamily="2" charset="-78"/>
                        </a:rPr>
                        <a:t>ستادی</a:t>
                      </a:r>
                      <a:r>
                        <a:rPr lang="fa-IR" sz="1600" baseline="0" dirty="0">
                          <a:cs typeface="B Nazanin" panose="00000400000000000000" pitchFamily="2" charset="-78"/>
                        </a:rPr>
                        <a:t> </a:t>
                      </a:r>
                      <a:endParaRPr lang="en-US" sz="1600" dirty="0">
                        <a:cs typeface="B Nazanin" panose="00000400000000000000" pitchFamily="2" charset="-78"/>
                      </a:endParaRPr>
                    </a:p>
                  </a:txBody>
                  <a:tcPr vert="vert" anchor="ctr"/>
                </a:tc>
                <a:extLst>
                  <a:ext uri="{0D108BD9-81ED-4DB2-BD59-A6C34878D82A}">
                    <a16:rowId xmlns:a16="http://schemas.microsoft.com/office/drawing/2014/main" val="10001"/>
                  </a:ext>
                </a:extLst>
              </a:tr>
              <a:tr h="370840">
                <a:tc>
                  <a:txBody>
                    <a:bodyPr/>
                    <a:lstStyle/>
                    <a:p>
                      <a:pPr algn="r" rtl="1"/>
                      <a:r>
                        <a:rPr lang="fa-IR" sz="1600" dirty="0">
                          <a:cs typeface="B Nazanin" panose="00000400000000000000" pitchFamily="2" charset="-78"/>
                        </a:rPr>
                        <a:t>تامین نیروی انسانی </a:t>
                      </a:r>
                      <a:endParaRPr lang="en-US" sz="1600"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extLst>
                  <a:ext uri="{0D108BD9-81ED-4DB2-BD59-A6C34878D82A}">
                    <a16:rowId xmlns:a16="http://schemas.microsoft.com/office/drawing/2014/main" val="10002"/>
                  </a:ext>
                </a:extLst>
              </a:tr>
              <a:tr h="370840">
                <a:tc>
                  <a:txBody>
                    <a:bodyPr/>
                    <a:lstStyle/>
                    <a:p>
                      <a:pPr algn="r" rtl="1"/>
                      <a:r>
                        <a:rPr lang="fa-IR" sz="1600" dirty="0">
                          <a:cs typeface="B Nazanin" panose="00000400000000000000" pitchFamily="2" charset="-78"/>
                        </a:rPr>
                        <a:t>توسعه ارتباطات زیر ساخت برای</a:t>
                      </a:r>
                      <a:r>
                        <a:rPr lang="fa-IR" sz="1600" baseline="0" dirty="0">
                          <a:cs typeface="B Nazanin" panose="00000400000000000000" pitchFamily="2" charset="-78"/>
                        </a:rPr>
                        <a:t> پاسخ</a:t>
                      </a:r>
                      <a:r>
                        <a:rPr lang="fa-IR" sz="1600" dirty="0">
                          <a:cs typeface="B Nazanin" panose="00000400000000000000" pitchFamily="2" charset="-78"/>
                        </a:rPr>
                        <a:t> به یک سوال مهم از چالش های نظام</a:t>
                      </a:r>
                      <a:r>
                        <a:rPr lang="fa-IR" sz="1600" baseline="0" dirty="0">
                          <a:cs typeface="B Nazanin" panose="00000400000000000000" pitchFamily="2" charset="-78"/>
                        </a:rPr>
                        <a:t> سلامت</a:t>
                      </a:r>
                      <a:endParaRPr lang="en-US" sz="1600" dirty="0">
                        <a:cs typeface="B Nazanin" panose="00000400000000000000" pitchFamily="2" charset="-78"/>
                      </a:endParaRPr>
                    </a:p>
                  </a:txBody>
                  <a:tcPr/>
                </a:tc>
                <a:tc rowSpan="3">
                  <a:txBody>
                    <a:bodyPr/>
                    <a:lstStyle/>
                    <a:p>
                      <a:pPr algn="r" rtl="1"/>
                      <a:r>
                        <a:rPr lang="fa-IR" sz="1600" dirty="0">
                          <a:cs typeface="B Nazanin" panose="00000400000000000000" pitchFamily="2" charset="-78"/>
                        </a:rPr>
                        <a:t>شبکه سازی بانک داده های مرتبط با یک موضوع خاص </a:t>
                      </a:r>
                      <a:endParaRPr lang="en-US" sz="1600" dirty="0">
                        <a:cs typeface="B Nazanin" panose="00000400000000000000" pitchFamily="2" charset="-78"/>
                      </a:endParaRPr>
                    </a:p>
                  </a:txBody>
                  <a:tcPr/>
                </a:tc>
                <a:tc rowSpan="3">
                  <a:txBody>
                    <a:bodyPr/>
                    <a:lstStyle/>
                    <a:p>
                      <a:pPr algn="r" rtl="1"/>
                      <a:r>
                        <a:rPr lang="fa-IR" sz="1600" dirty="0">
                          <a:cs typeface="B Nazanin" panose="00000400000000000000" pitchFamily="2" charset="-78"/>
                        </a:rPr>
                        <a:t>پاسخگویی</a:t>
                      </a:r>
                      <a:r>
                        <a:rPr lang="fa-IR" sz="1600" baseline="0" dirty="0">
                          <a:cs typeface="B Nazanin" panose="00000400000000000000" pitchFamily="2" charset="-78"/>
                        </a:rPr>
                        <a:t> قابل اعتماد</a:t>
                      </a:r>
                      <a:endParaRPr lang="en-US" sz="1600" dirty="0">
                        <a:cs typeface="B Nazanin" panose="00000400000000000000" pitchFamily="2" charset="-78"/>
                      </a:endParaRPr>
                    </a:p>
                  </a:txBody>
                  <a:tcPr/>
                </a:tc>
                <a:tc rowSpan="3">
                  <a:txBody>
                    <a:bodyPr/>
                    <a:lstStyle/>
                    <a:p>
                      <a:pPr algn="r" rtl="1"/>
                      <a:r>
                        <a:rPr lang="fa-IR" sz="1600" dirty="0">
                          <a:cs typeface="B Nazanin" panose="00000400000000000000" pitchFamily="2" charset="-78"/>
                        </a:rPr>
                        <a:t>ارتقای</a:t>
                      </a:r>
                      <a:r>
                        <a:rPr lang="fa-IR" sz="1600" baseline="0" dirty="0">
                          <a:cs typeface="B Nazanin" panose="00000400000000000000" pitchFamily="2" charset="-78"/>
                        </a:rPr>
                        <a:t> تعمیم پذیری داده های تحقیقات سلامت</a:t>
                      </a:r>
                      <a:endParaRPr lang="en-US" sz="1600"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extLst>
                  <a:ext uri="{0D108BD9-81ED-4DB2-BD59-A6C34878D82A}">
                    <a16:rowId xmlns:a16="http://schemas.microsoft.com/office/drawing/2014/main" val="10003"/>
                  </a:ext>
                </a:extLst>
              </a:tr>
              <a:tr h="370840">
                <a:tc>
                  <a:txBody>
                    <a:bodyPr/>
                    <a:lstStyle/>
                    <a:p>
                      <a:pPr algn="r" rtl="1"/>
                      <a:r>
                        <a:rPr lang="fa-IR" sz="1600" dirty="0">
                          <a:cs typeface="B Nazanin" panose="00000400000000000000" pitchFamily="2" charset="-78"/>
                        </a:rPr>
                        <a:t>حمایت از توسعه</a:t>
                      </a:r>
                      <a:r>
                        <a:rPr lang="fa-IR" sz="1600" baseline="0" dirty="0">
                          <a:cs typeface="B Nazanin" panose="00000400000000000000" pitchFamily="2" charset="-78"/>
                        </a:rPr>
                        <a:t> نرم افزاری ایمن و طراحی اشتراک داده ها  </a:t>
                      </a:r>
                      <a:endParaRPr lang="en-US" sz="1600"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extLst>
                  <a:ext uri="{0D108BD9-81ED-4DB2-BD59-A6C34878D82A}">
                    <a16:rowId xmlns:a16="http://schemas.microsoft.com/office/drawing/2014/main" val="10004"/>
                  </a:ext>
                </a:extLst>
              </a:tr>
              <a:tr h="370840">
                <a:tc>
                  <a:txBody>
                    <a:bodyPr/>
                    <a:lstStyle/>
                    <a:p>
                      <a:pPr algn="r" rtl="1"/>
                      <a:r>
                        <a:rPr lang="fa-IR" sz="1600" dirty="0">
                          <a:cs typeface="B Nazanin" panose="00000400000000000000" pitchFamily="2" charset="-78"/>
                        </a:rPr>
                        <a:t>توسعه</a:t>
                      </a:r>
                      <a:r>
                        <a:rPr lang="fa-IR" sz="1600" baseline="0" dirty="0">
                          <a:cs typeface="B Nazanin" panose="00000400000000000000" pitchFamily="2" charset="-78"/>
                        </a:rPr>
                        <a:t> برنامه های داده های بزرگ (</a:t>
                      </a:r>
                      <a:r>
                        <a:rPr lang="en-US" sz="1600" baseline="0" dirty="0">
                          <a:cs typeface="B Nazanin" panose="00000400000000000000" pitchFamily="2" charset="-78"/>
                        </a:rPr>
                        <a:t>Big Data</a:t>
                      </a:r>
                      <a:r>
                        <a:rPr lang="fa-IR" sz="1600" baseline="0" dirty="0">
                          <a:cs typeface="B Nazanin" panose="00000400000000000000" pitchFamily="2" charset="-78"/>
                        </a:rPr>
                        <a:t>)</a:t>
                      </a:r>
                      <a:endParaRPr lang="en-US" sz="1600"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tc vMerge="1">
                  <a:txBody>
                    <a:bodyPr/>
                    <a:lstStyle/>
                    <a:p>
                      <a:pPr algn="ctr" rtl="1"/>
                      <a:endParaRPr lang="en-US"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extLst>
                  <a:ext uri="{0D108BD9-81ED-4DB2-BD59-A6C34878D82A}">
                    <a16:rowId xmlns:a16="http://schemas.microsoft.com/office/drawing/2014/main" val="10005"/>
                  </a:ext>
                </a:extLst>
              </a:tr>
              <a:tr h="370840">
                <a:tc>
                  <a:txBody>
                    <a:bodyPr/>
                    <a:lstStyle/>
                    <a:p>
                      <a:pPr algn="r" rtl="1"/>
                      <a:r>
                        <a:rPr lang="fa-IR" sz="1600" dirty="0">
                          <a:cs typeface="B Nazanin" panose="00000400000000000000" pitchFamily="2" charset="-78"/>
                        </a:rPr>
                        <a:t>حمایت از طرح های </a:t>
                      </a:r>
                      <a:r>
                        <a:rPr lang="fa-IR" sz="1600" dirty="0" smtClean="0">
                          <a:cs typeface="B Nazanin" panose="00000400000000000000" pitchFamily="2" charset="-78"/>
                        </a:rPr>
                        <a:t>کاربردی حرکت </a:t>
                      </a:r>
                      <a:r>
                        <a:rPr lang="fa-IR" sz="1600" dirty="0">
                          <a:cs typeface="B Nazanin" panose="00000400000000000000" pitchFamily="2" charset="-78"/>
                        </a:rPr>
                        <a:t>به سمت داده های </a:t>
                      </a:r>
                      <a:r>
                        <a:rPr lang="fa-IR" sz="1600" dirty="0" smtClean="0">
                          <a:cs typeface="B Nazanin" panose="00000400000000000000" pitchFamily="2" charset="-78"/>
                        </a:rPr>
                        <a:t>پیشگیرانه</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ارتباط</a:t>
                      </a:r>
                      <a:r>
                        <a:rPr lang="fa-IR" sz="1600" baseline="0" dirty="0">
                          <a:cs typeface="B Nazanin" panose="00000400000000000000" pitchFamily="2" charset="-78"/>
                        </a:rPr>
                        <a:t> مراکز تحقیقاتی با مراکز رشد جهت توسعه نرم افزارهای پایش بیمار در منزل</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توسعه برنامه های نوین جهت ارتقای هدف </a:t>
                      </a:r>
                      <a:r>
                        <a:rPr lang="en-US" sz="1600" dirty="0">
                          <a:cs typeface="B Nazanin" panose="00000400000000000000" pitchFamily="2" charset="-78"/>
                        </a:rPr>
                        <a:t>Patient Centric</a:t>
                      </a:r>
                    </a:p>
                  </a:txBody>
                  <a:tcPr/>
                </a:tc>
                <a:tc>
                  <a:txBody>
                    <a:bodyPr/>
                    <a:lstStyle/>
                    <a:p>
                      <a:pPr algn="r" rtl="1"/>
                      <a:r>
                        <a:rPr lang="fa-IR" sz="1600" dirty="0">
                          <a:cs typeface="B Nazanin" panose="00000400000000000000" pitchFamily="2" charset="-78"/>
                        </a:rPr>
                        <a:t>توسعه</a:t>
                      </a:r>
                      <a:r>
                        <a:rPr lang="fa-IR" sz="1600" baseline="0" dirty="0">
                          <a:cs typeface="B Nazanin" panose="00000400000000000000" pitchFamily="2" charset="-78"/>
                        </a:rPr>
                        <a:t> داده های مبتنی بر پیشگیری </a:t>
                      </a:r>
                      <a:endParaRPr lang="en-US" sz="1600"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a:tc>
                <a:extLst>
                  <a:ext uri="{0D108BD9-81ED-4DB2-BD59-A6C34878D82A}">
                    <a16:rowId xmlns:a16="http://schemas.microsoft.com/office/drawing/2014/main" val="10006"/>
                  </a:ext>
                </a:extLst>
              </a:tr>
              <a:tr h="370840">
                <a:tc>
                  <a:txBody>
                    <a:bodyPr/>
                    <a:lstStyle/>
                    <a:p>
                      <a:pPr algn="r" rtl="1"/>
                      <a:r>
                        <a:rPr lang="fa-IR" sz="1600" dirty="0">
                          <a:cs typeface="B Nazanin" panose="00000400000000000000" pitchFamily="2" charset="-78"/>
                        </a:rPr>
                        <a:t>حمایت مالی از طرح های کلان مرکز*</a:t>
                      </a:r>
                    </a:p>
                    <a:p>
                      <a:pPr algn="r" rtl="1"/>
                      <a:r>
                        <a:rPr lang="fa-IR" sz="1600" dirty="0">
                          <a:cs typeface="B Nazanin" panose="00000400000000000000" pitchFamily="2" charset="-78"/>
                        </a:rPr>
                        <a:t>حمایت</a:t>
                      </a:r>
                      <a:r>
                        <a:rPr lang="fa-IR" sz="1600" baseline="0" dirty="0">
                          <a:cs typeface="B Nazanin" panose="00000400000000000000" pitchFamily="2" charset="-78"/>
                        </a:rPr>
                        <a:t> از برنامه های مرکز جهت توسعه شبکه سازی در سطح ملی و بین المللی</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حمایت از</a:t>
                      </a:r>
                      <a:r>
                        <a:rPr lang="fa-IR" sz="1600" baseline="0" dirty="0">
                          <a:cs typeface="B Nazanin" panose="00000400000000000000" pitchFamily="2" charset="-78"/>
                        </a:rPr>
                        <a:t> مراکز با داشتن لاین تخصصی با ظرفیت مرجع شدن</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تقویت مراکز با ظرفیت های بین المللی</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تقویت مرجعیت علمی در زیر ساخت های</a:t>
                      </a:r>
                      <a:r>
                        <a:rPr lang="fa-IR" sz="1600" baseline="0" dirty="0">
                          <a:cs typeface="B Nazanin" panose="00000400000000000000" pitchFamily="2" charset="-78"/>
                        </a:rPr>
                        <a:t> کشور</a:t>
                      </a:r>
                      <a:endParaRPr lang="en-US" sz="1600"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vert="vert" anchor="ctr"/>
                </a:tc>
                <a:extLst>
                  <a:ext uri="{0D108BD9-81ED-4DB2-BD59-A6C34878D82A}">
                    <a16:rowId xmlns:a16="http://schemas.microsoft.com/office/drawing/2014/main" val="10007"/>
                  </a:ext>
                </a:extLst>
              </a:tr>
              <a:tr h="370840">
                <a:tc>
                  <a:txBody>
                    <a:bodyPr/>
                    <a:lstStyle/>
                    <a:p>
                      <a:pPr algn="r" rtl="1"/>
                      <a:r>
                        <a:rPr lang="fa-IR" sz="1600" dirty="0">
                          <a:cs typeface="B Nazanin" panose="00000400000000000000" pitchFamily="2" charset="-78"/>
                        </a:rPr>
                        <a:t>قرار دادن گرنت برای این طرح </a:t>
                      </a:r>
                    </a:p>
                    <a:p>
                      <a:pPr algn="r" rtl="1"/>
                      <a:r>
                        <a:rPr lang="fa-IR" sz="1600" dirty="0">
                          <a:cs typeface="B Nazanin" panose="00000400000000000000" pitchFamily="2" charset="-78"/>
                        </a:rPr>
                        <a:t>حمایت از اجرای این طرح ها در سطح ملی </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حمایت</a:t>
                      </a:r>
                      <a:r>
                        <a:rPr lang="fa-IR" sz="1600" baseline="0" dirty="0">
                          <a:cs typeface="B Nazanin" panose="00000400000000000000" pitchFamily="2" charset="-78"/>
                        </a:rPr>
                        <a:t> از مراکز با طرح های مبتنی بر نیاز سلامت جامعه</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پاسخگویی اجتماعی </a:t>
                      </a:r>
                      <a:endParaRPr lang="en-US" sz="1600" dirty="0">
                        <a:cs typeface="B Nazanin" panose="00000400000000000000" pitchFamily="2" charset="-78"/>
                      </a:endParaRPr>
                    </a:p>
                  </a:txBody>
                  <a:tcPr/>
                </a:tc>
                <a:tc>
                  <a:txBody>
                    <a:bodyPr/>
                    <a:lstStyle/>
                    <a:p>
                      <a:pPr algn="r" rtl="1"/>
                      <a:r>
                        <a:rPr lang="fa-IR" sz="1600" dirty="0">
                          <a:cs typeface="B Nazanin" panose="00000400000000000000" pitchFamily="2" charset="-78"/>
                        </a:rPr>
                        <a:t>حرکت به سمت نسل</a:t>
                      </a:r>
                      <a:r>
                        <a:rPr lang="fa-IR" sz="1600" baseline="0" dirty="0">
                          <a:cs typeface="B Nazanin" panose="00000400000000000000" pitchFamily="2" charset="-78"/>
                        </a:rPr>
                        <a:t> های نوین </a:t>
                      </a:r>
                      <a:endParaRPr lang="en-US" sz="1600" dirty="0">
                        <a:cs typeface="B Nazanin" panose="00000400000000000000" pitchFamily="2" charset="-78"/>
                      </a:endParaRPr>
                    </a:p>
                  </a:txBody>
                  <a:tcPr/>
                </a:tc>
                <a:tc vMerge="1">
                  <a:txBody>
                    <a:bodyPr/>
                    <a:lstStyle/>
                    <a:p>
                      <a:pPr algn="ctr"/>
                      <a:endParaRPr lang="en-US" dirty="0">
                        <a:cs typeface="B Nazanin" panose="00000400000000000000" pitchFamily="2" charset="-78"/>
                      </a:endParaRPr>
                    </a:p>
                  </a:txBody>
                  <a:tcPr vert="vert" anchor="ctr"/>
                </a:tc>
                <a:extLst>
                  <a:ext uri="{0D108BD9-81ED-4DB2-BD59-A6C34878D82A}">
                    <a16:rowId xmlns:a16="http://schemas.microsoft.com/office/drawing/2014/main" val="10008"/>
                  </a:ext>
                </a:extLst>
              </a:tr>
            </a:tbl>
          </a:graphicData>
        </a:graphic>
      </p:graphicFrame>
      <p:sp>
        <p:nvSpPr>
          <p:cNvPr id="3" name="Rectangle 2"/>
          <p:cNvSpPr/>
          <p:nvPr/>
        </p:nvSpPr>
        <p:spPr>
          <a:xfrm>
            <a:off x="586087" y="6148246"/>
            <a:ext cx="11273403" cy="276999"/>
          </a:xfrm>
          <a:prstGeom prst="rect">
            <a:avLst/>
          </a:prstGeom>
        </p:spPr>
        <p:txBody>
          <a:bodyPr wrap="square">
            <a:spAutoFit/>
          </a:bodyPr>
          <a:lstStyle/>
          <a:p>
            <a:pPr algn="r" rtl="1"/>
            <a:r>
              <a:rPr lang="fa-IR" sz="1200" dirty="0">
                <a:cs typeface="B Nazanin" panose="00000400000000000000" pitchFamily="2" charset="-78"/>
              </a:rPr>
              <a:t>* طرح های کلان به طرح های گفته می شود که با همکاری چندین دانشگاه در سطح کلان مناطق مختلف آمایشی اجرا شود. این طرح ها باید در راستای کاهش بار بیماری باشد </a:t>
            </a:r>
          </a:p>
        </p:txBody>
      </p:sp>
    </p:spTree>
    <p:extLst>
      <p:ext uri="{BB962C8B-B14F-4D97-AF65-F5344CB8AC3E}">
        <p14:creationId xmlns:p14="http://schemas.microsoft.com/office/powerpoint/2010/main" val="3338388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93220" y="719666"/>
          <a:ext cx="11277600" cy="5588000"/>
        </p:xfrm>
        <a:graphic>
          <a:graphicData uri="http://schemas.openxmlformats.org/drawingml/2006/table">
            <a:tbl>
              <a:tblPr firstRow="1" bandRow="1">
                <a:tableStyleId>{E8B1032C-EA38-4F05-BA0D-38AFFFC7BED3}</a:tableStyleId>
              </a:tblPr>
              <a:tblGrid>
                <a:gridCol w="3890358">
                  <a:extLst>
                    <a:ext uri="{9D8B030D-6E8A-4147-A177-3AD203B41FA5}">
                      <a16:colId xmlns:a16="http://schemas.microsoft.com/office/drawing/2014/main" val="20000"/>
                    </a:ext>
                  </a:extLst>
                </a:gridCol>
                <a:gridCol w="2028306">
                  <a:extLst>
                    <a:ext uri="{9D8B030D-6E8A-4147-A177-3AD203B41FA5}">
                      <a16:colId xmlns:a16="http://schemas.microsoft.com/office/drawing/2014/main" val="20001"/>
                    </a:ext>
                  </a:extLst>
                </a:gridCol>
                <a:gridCol w="2244436">
                  <a:extLst>
                    <a:ext uri="{9D8B030D-6E8A-4147-A177-3AD203B41FA5}">
                      <a16:colId xmlns:a16="http://schemas.microsoft.com/office/drawing/2014/main" val="20002"/>
                    </a:ext>
                  </a:extLst>
                </a:gridCol>
                <a:gridCol w="2273816">
                  <a:extLst>
                    <a:ext uri="{9D8B030D-6E8A-4147-A177-3AD203B41FA5}">
                      <a16:colId xmlns:a16="http://schemas.microsoft.com/office/drawing/2014/main" val="20003"/>
                    </a:ext>
                  </a:extLst>
                </a:gridCol>
                <a:gridCol w="840684">
                  <a:extLst>
                    <a:ext uri="{9D8B030D-6E8A-4147-A177-3AD203B41FA5}">
                      <a16:colId xmlns:a16="http://schemas.microsoft.com/office/drawing/2014/main" val="20004"/>
                    </a:ext>
                  </a:extLst>
                </a:gridCol>
              </a:tblGrid>
              <a:tr h="370840">
                <a:tc>
                  <a:txBody>
                    <a:bodyPr/>
                    <a:lstStyle/>
                    <a:p>
                      <a:pPr algn="ctr"/>
                      <a:r>
                        <a:rPr lang="fa-IR" sz="1600" dirty="0">
                          <a:cs typeface="B Nazanin" panose="00000400000000000000" pitchFamily="2" charset="-78"/>
                        </a:rPr>
                        <a:t>فعالیت ها</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اقدام راهبردی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عنوان راهبرد</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عنوان هدف کلان</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سطح</a:t>
                      </a:r>
                      <a:endParaRPr lang="en-US" sz="1600" dirty="0">
                        <a:cs typeface="B Nazanin" panose="00000400000000000000" pitchFamily="2" charset="-78"/>
                      </a:endParaRPr>
                    </a:p>
                  </a:txBody>
                  <a:tcPr/>
                </a:tc>
                <a:extLst>
                  <a:ext uri="{0D108BD9-81ED-4DB2-BD59-A6C34878D82A}">
                    <a16:rowId xmlns:a16="http://schemas.microsoft.com/office/drawing/2014/main" val="10000"/>
                  </a:ext>
                </a:extLst>
              </a:tr>
              <a:tr h="370840">
                <a:tc>
                  <a:txBody>
                    <a:bodyPr/>
                    <a:lstStyle/>
                    <a:p>
                      <a:pPr algn="r" rtl="1"/>
                      <a:r>
                        <a:rPr lang="fa-IR" sz="1600" dirty="0">
                          <a:cs typeface="B Nazanin" panose="00000400000000000000" pitchFamily="2" charset="-78"/>
                        </a:rPr>
                        <a:t>شناسایی زیر ساخت هایی</a:t>
                      </a:r>
                      <a:r>
                        <a:rPr lang="fa-IR" sz="1600" baseline="0" dirty="0">
                          <a:cs typeface="B Nazanin" panose="00000400000000000000" pitchFamily="2" charset="-78"/>
                        </a:rPr>
                        <a:t> با استانداردهای قابل قبول </a:t>
                      </a:r>
                    </a:p>
                    <a:p>
                      <a:pPr algn="r" rtl="1"/>
                      <a:r>
                        <a:rPr lang="fa-IR" sz="1600" baseline="0" dirty="0">
                          <a:cs typeface="B Nazanin" panose="00000400000000000000" pitchFamily="2" charset="-78"/>
                        </a:rPr>
                        <a:t>حمایت از این زیرساخت ها </a:t>
                      </a:r>
                    </a:p>
                    <a:p>
                      <a:pPr algn="r" rtl="1"/>
                      <a:r>
                        <a:rPr lang="fa-IR" sz="1600" baseline="0" dirty="0">
                          <a:cs typeface="B Nazanin" panose="00000400000000000000" pitchFamily="2" charset="-78"/>
                        </a:rPr>
                        <a:t>استفاده از نتایج این زیر ساخت ها </a:t>
                      </a:r>
                    </a:p>
                    <a:p>
                      <a:pPr algn="r" rtl="1"/>
                      <a:r>
                        <a:rPr lang="fa-IR" sz="1600" dirty="0">
                          <a:cs typeface="B Nazanin" panose="00000400000000000000" pitchFamily="2" charset="-78"/>
                        </a:rPr>
                        <a:t>تلاش جهت بکارگیری</a:t>
                      </a:r>
                      <a:r>
                        <a:rPr lang="fa-IR" sz="1600" baseline="0" dirty="0">
                          <a:cs typeface="B Nazanin" panose="00000400000000000000" pitchFamily="2" charset="-78"/>
                        </a:rPr>
                        <a:t> این زیر ساخت جهت حل کاهش بار بیماری شهر/کلان منطقه</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انجام تحقیقات نافع</a:t>
                      </a:r>
                      <a:endParaRPr lang="en-US" sz="1600" dirty="0">
                        <a:cs typeface="B Nazanin" panose="00000400000000000000" pitchFamily="2" charset="-78"/>
                      </a:endParaRPr>
                    </a:p>
                  </a:txBody>
                  <a:tcPr/>
                </a:tc>
                <a:tc rowSpan="3">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600" dirty="0">
                          <a:cs typeface="B Nazanin" panose="00000400000000000000" pitchFamily="2" charset="-78"/>
                        </a:rPr>
                        <a:t>تقویت</a:t>
                      </a:r>
                      <a:r>
                        <a:rPr lang="fa-IR" sz="1600" baseline="0" dirty="0">
                          <a:cs typeface="B Nazanin" panose="00000400000000000000" pitchFamily="2" charset="-78"/>
                        </a:rPr>
                        <a:t> پاسخگویی به نیازهای جامعه</a:t>
                      </a:r>
                      <a:endParaRPr lang="en-US" sz="1600" dirty="0">
                        <a:cs typeface="B Nazanin" panose="00000400000000000000" pitchFamily="2" charset="-78"/>
                      </a:endParaRPr>
                    </a:p>
                  </a:txBody>
                  <a:tcPr/>
                </a:tc>
                <a:tc rowSpan="3">
                  <a:txBody>
                    <a:bodyPr/>
                    <a:lstStyle/>
                    <a:p>
                      <a:pPr algn="ctr"/>
                      <a:r>
                        <a:rPr lang="fa-IR" sz="1600" dirty="0">
                          <a:cs typeface="B Nazanin" panose="00000400000000000000" pitchFamily="2" charset="-78"/>
                        </a:rPr>
                        <a:t>ساماندهی بانک</a:t>
                      </a:r>
                      <a:r>
                        <a:rPr lang="fa-IR" sz="1600" baseline="0" dirty="0">
                          <a:cs typeface="B Nazanin" panose="00000400000000000000" pitchFamily="2" charset="-78"/>
                        </a:rPr>
                        <a:t> های اطلاعاتی </a:t>
                      </a:r>
                      <a:endParaRPr lang="en-US" sz="1600" dirty="0">
                        <a:cs typeface="B Nazanin" panose="00000400000000000000" pitchFamily="2" charset="-78"/>
                      </a:endParaRPr>
                    </a:p>
                  </a:txBody>
                  <a:tcPr/>
                </a:tc>
                <a:tc rowSpan="6">
                  <a:txBody>
                    <a:bodyPr/>
                    <a:lstStyle/>
                    <a:p>
                      <a:pPr algn="ctr"/>
                      <a:r>
                        <a:rPr lang="fa-IR" sz="1600" dirty="0">
                          <a:cs typeface="B Nazanin" panose="00000400000000000000" pitchFamily="2" charset="-78"/>
                        </a:rPr>
                        <a:t>دانشگاهی</a:t>
                      </a:r>
                      <a:endParaRPr lang="en-US" sz="1600" dirty="0">
                        <a:cs typeface="B Nazanin" panose="00000400000000000000" pitchFamily="2" charset="-78"/>
                      </a:endParaRPr>
                    </a:p>
                  </a:txBody>
                  <a:tcPr vert="vert" anchor="ctr"/>
                </a:tc>
                <a:extLst>
                  <a:ext uri="{0D108BD9-81ED-4DB2-BD59-A6C34878D82A}">
                    <a16:rowId xmlns:a16="http://schemas.microsoft.com/office/drawing/2014/main" val="10001"/>
                  </a:ext>
                </a:extLst>
              </a:tr>
              <a:tr h="370840">
                <a:tc>
                  <a:txBody>
                    <a:bodyPr/>
                    <a:lstStyle/>
                    <a:p>
                      <a:pPr algn="r" rtl="1"/>
                      <a:r>
                        <a:rPr lang="fa-IR" sz="1600" dirty="0">
                          <a:cs typeface="B Nazanin" panose="00000400000000000000" pitchFamily="2" charset="-78"/>
                        </a:rPr>
                        <a:t>انجام پژوهش های مبتنی</a:t>
                      </a:r>
                      <a:r>
                        <a:rPr lang="fa-IR" sz="1600" baseline="0" dirty="0">
                          <a:cs typeface="B Nazanin" panose="00000400000000000000" pitchFamily="2" charset="-78"/>
                        </a:rPr>
                        <a:t> بر نیاز کلان منطقه با استفاده از زیر ساخت های بانک های اطلاعاتی </a:t>
                      </a:r>
                    </a:p>
                    <a:p>
                      <a:pPr algn="r" rtl="1"/>
                      <a:r>
                        <a:rPr lang="fa-IR" sz="1600" baseline="0" dirty="0">
                          <a:cs typeface="B Nazanin" panose="00000400000000000000" pitchFamily="2" charset="-78"/>
                        </a:rPr>
                        <a:t>ارائه نتایج تحقیقات به سیاستگذاران سلامت </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انجام تحقیقات مبتنی بر نیاز </a:t>
                      </a:r>
                    </a:p>
                  </a:txBody>
                  <a:tcPr/>
                </a:tc>
                <a:tc vMerge="1">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endParaRPr lang="en-US" dirty="0"/>
                    </a:p>
                  </a:txBody>
                  <a:tcPr/>
                </a:tc>
                <a:extLst>
                  <a:ext uri="{0D108BD9-81ED-4DB2-BD59-A6C34878D82A}">
                    <a16:rowId xmlns:a16="http://schemas.microsoft.com/office/drawing/2014/main" val="10002"/>
                  </a:ext>
                </a:extLst>
              </a:tr>
              <a:tr h="370840">
                <a:tc>
                  <a:txBody>
                    <a:bodyPr/>
                    <a:lstStyle/>
                    <a:p>
                      <a:pPr algn="r" rtl="1"/>
                      <a:r>
                        <a:rPr lang="fa-IR" sz="1600" dirty="0">
                          <a:cs typeface="B Nazanin" panose="00000400000000000000" pitchFamily="2" charset="-78"/>
                        </a:rPr>
                        <a:t>تلاش جهت</a:t>
                      </a:r>
                      <a:r>
                        <a:rPr lang="fa-IR" sz="1600" baseline="0" dirty="0">
                          <a:cs typeface="B Nazanin" panose="00000400000000000000" pitchFamily="2" charset="-78"/>
                        </a:rPr>
                        <a:t> مشارکت بیشتر محققان از زیرساخت ها برای ارائه پاسخ قابل اعتماد جهت تصمیم گیری </a:t>
                      </a:r>
                      <a:endParaRPr lang="en-US" sz="1600" dirty="0">
                        <a:cs typeface="B Nazanin" panose="00000400000000000000" pitchFamily="2" charset="-78"/>
                      </a:endParaRPr>
                    </a:p>
                  </a:txBody>
                  <a:tcPr/>
                </a:tc>
                <a:tc>
                  <a:txBody>
                    <a:bodyPr/>
                    <a:lstStyle/>
                    <a:p>
                      <a:pPr algn="ctr"/>
                      <a:r>
                        <a:rPr lang="fa-IR" sz="1600" dirty="0">
                          <a:cs typeface="B Nazanin" panose="00000400000000000000" pitchFamily="2" charset="-78"/>
                        </a:rPr>
                        <a:t>پاسخگویی قابل اعتماد </a:t>
                      </a: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pPr algn="ctr"/>
                      <a:endParaRPr lang="en-US" sz="1600" dirty="0">
                        <a:cs typeface="B Nazanin" panose="00000400000000000000" pitchFamily="2" charset="-78"/>
                      </a:endParaRPr>
                    </a:p>
                  </a:txBody>
                  <a:tcPr/>
                </a:tc>
                <a:tc vMerge="1">
                  <a:txBody>
                    <a:bodyPr/>
                    <a:lstStyle/>
                    <a:p>
                      <a:endParaRPr lang="en-US" dirty="0"/>
                    </a:p>
                  </a:txBody>
                  <a:tcPr/>
                </a:tc>
                <a:extLst>
                  <a:ext uri="{0D108BD9-81ED-4DB2-BD59-A6C34878D82A}">
                    <a16:rowId xmlns:a16="http://schemas.microsoft.com/office/drawing/2014/main" val="10003"/>
                  </a:ext>
                </a:extLst>
              </a:tr>
              <a:tr h="370840">
                <a:tc>
                  <a:txBody>
                    <a:bodyPr/>
                    <a:lstStyle/>
                    <a:p>
                      <a:pPr algn="r" rtl="1"/>
                      <a:r>
                        <a:rPr lang="fa-IR" sz="1600" dirty="0">
                          <a:cs typeface="B Nazanin" panose="00000400000000000000" pitchFamily="2" charset="-78"/>
                        </a:rPr>
                        <a:t>واسپاری</a:t>
                      </a:r>
                      <a:r>
                        <a:rPr lang="fa-IR" sz="1600" baseline="0" dirty="0">
                          <a:cs typeface="B Nazanin" panose="00000400000000000000" pitchFamily="2" charset="-78"/>
                        </a:rPr>
                        <a:t> ماموریت های لازم جهت توسعه این فناوری ها به مراکز تحقیقاتی و مراکز رشد </a:t>
                      </a:r>
                    </a:p>
                    <a:p>
                      <a:pPr algn="r" rtl="1"/>
                      <a:r>
                        <a:rPr lang="fa-IR" sz="1600" baseline="0" dirty="0">
                          <a:cs typeface="B Nazanin" panose="00000400000000000000" pitchFamily="2" charset="-78"/>
                        </a:rPr>
                        <a:t>تخصیص گرنت جهت توسعه این فناوری ها </a:t>
                      </a:r>
                    </a:p>
                    <a:p>
                      <a:pPr algn="r" rtl="1"/>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توسعه فناوری</a:t>
                      </a:r>
                      <a:r>
                        <a:rPr lang="fa-IR" sz="1600" baseline="0" dirty="0">
                          <a:cs typeface="B Nazanin" panose="00000400000000000000" pitchFamily="2" charset="-78"/>
                        </a:rPr>
                        <a:t> های پیشگیرانه </a:t>
                      </a:r>
                      <a:endParaRPr lang="en-US" sz="1600" dirty="0">
                        <a:cs typeface="B Nazanin" panose="00000400000000000000" pitchFamily="2" charset="-78"/>
                      </a:endParaRPr>
                    </a:p>
                  </a:txBody>
                  <a:tcPr/>
                </a:tc>
                <a:tc rowSpan="2">
                  <a:txBody>
                    <a:bodyPr/>
                    <a:lstStyle/>
                    <a:p>
                      <a:pPr algn="ctr" rtl="1"/>
                      <a:r>
                        <a:rPr lang="fa-IR" sz="1600" dirty="0">
                          <a:cs typeface="B Nazanin" panose="00000400000000000000" pitchFamily="2" charset="-78"/>
                        </a:rPr>
                        <a:t>بهبود اقتصاد</a:t>
                      </a:r>
                      <a:r>
                        <a:rPr lang="fa-IR" sz="1600" baseline="0" dirty="0">
                          <a:cs typeface="B Nazanin" panose="00000400000000000000" pitchFamily="2" charset="-78"/>
                        </a:rPr>
                        <a:t> سلامت </a:t>
                      </a:r>
                      <a:endParaRPr lang="en-US" sz="1600" dirty="0">
                        <a:cs typeface="B Nazanin" panose="00000400000000000000" pitchFamily="2" charset="-78"/>
                      </a:endParaRPr>
                    </a:p>
                  </a:txBody>
                  <a:tcPr/>
                </a:tc>
                <a:tc rowSpan="2">
                  <a:txBody>
                    <a:bodyPr/>
                    <a:lstStyle/>
                    <a:p>
                      <a:pPr algn="ctr" rtl="1"/>
                      <a:r>
                        <a:rPr lang="fa-IR" sz="1600" dirty="0">
                          <a:cs typeface="B Nazanin" panose="00000400000000000000" pitchFamily="2" charset="-78"/>
                        </a:rPr>
                        <a:t>توسعه </a:t>
                      </a:r>
                      <a:r>
                        <a:rPr lang="en-US" sz="1600" dirty="0">
                          <a:cs typeface="B Nazanin" panose="00000400000000000000" pitchFamily="2" charset="-78"/>
                        </a:rPr>
                        <a:t>Digital health</a:t>
                      </a:r>
                    </a:p>
                  </a:txBody>
                  <a:tcPr/>
                </a:tc>
                <a:tc vMerge="1">
                  <a:txBody>
                    <a:bodyPr/>
                    <a:lstStyle/>
                    <a:p>
                      <a:endParaRPr lang="en-US" sz="1600" dirty="0">
                        <a:cs typeface="B Nazanin" panose="00000400000000000000" pitchFamily="2" charset="-78"/>
                      </a:endParaRPr>
                    </a:p>
                  </a:txBody>
                  <a:tcPr vert="vert"/>
                </a:tc>
                <a:extLst>
                  <a:ext uri="{0D108BD9-81ED-4DB2-BD59-A6C34878D82A}">
                    <a16:rowId xmlns:a16="http://schemas.microsoft.com/office/drawing/2014/main" val="10004"/>
                  </a:ext>
                </a:extLst>
              </a:tr>
              <a:tr h="370840">
                <a:tc>
                  <a:txBody>
                    <a:bodyPr/>
                    <a:lstStyle/>
                    <a:p>
                      <a:pPr algn="r" rtl="1"/>
                      <a:r>
                        <a:rPr lang="fa-IR" sz="1600" dirty="0">
                          <a:cs typeface="B Nazanin" panose="00000400000000000000" pitchFamily="2" charset="-78"/>
                        </a:rPr>
                        <a:t>تببین</a:t>
                      </a:r>
                      <a:r>
                        <a:rPr lang="fa-IR" sz="1600" baseline="0" dirty="0">
                          <a:cs typeface="B Nazanin" panose="00000400000000000000" pitchFamily="2" charset="-78"/>
                        </a:rPr>
                        <a:t> فرایندهای سرمایه گذاری در توسعه این فناوری ها </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توسعه</a:t>
                      </a:r>
                      <a:r>
                        <a:rPr lang="fa-IR" sz="1600" baseline="0" dirty="0">
                          <a:cs typeface="B Nazanin" panose="00000400000000000000" pitchFamily="2" charset="-78"/>
                        </a:rPr>
                        <a:t> فناوری های تشخیصی </a:t>
                      </a:r>
                      <a:endParaRPr lang="en-US" sz="1600" dirty="0">
                        <a:cs typeface="B Nazanin" panose="00000400000000000000" pitchFamily="2" charset="-78"/>
                      </a:endParaRPr>
                    </a:p>
                  </a:txBody>
                  <a:tcPr/>
                </a:tc>
                <a:tc vMerge="1">
                  <a:txBody>
                    <a:bodyPr/>
                    <a:lstStyle/>
                    <a:p>
                      <a:pPr algn="ctr" rtl="1"/>
                      <a:endParaRPr lang="en-US" sz="1600" dirty="0">
                        <a:cs typeface="B Nazanin" panose="00000400000000000000" pitchFamily="2" charset="-78"/>
                      </a:endParaRPr>
                    </a:p>
                  </a:txBody>
                  <a:tcPr/>
                </a:tc>
                <a:tc vMerge="1">
                  <a:txBody>
                    <a:bodyPr/>
                    <a:lstStyle/>
                    <a:p>
                      <a:pPr algn="ctr" rtl="1"/>
                      <a:endParaRPr lang="en-US" sz="1600" dirty="0">
                        <a:cs typeface="B Nazanin" panose="00000400000000000000" pitchFamily="2" charset="-78"/>
                      </a:endParaRPr>
                    </a:p>
                  </a:txBody>
                  <a:tcPr/>
                </a:tc>
                <a:tc vMerge="1">
                  <a:txBody>
                    <a:bodyPr/>
                    <a:lstStyle/>
                    <a:p>
                      <a:endParaRPr lang="en-US" sz="1600" dirty="0">
                        <a:cs typeface="B Nazanin" panose="00000400000000000000" pitchFamily="2" charset="-78"/>
                      </a:endParaRPr>
                    </a:p>
                  </a:txBody>
                  <a:tcPr vert="vert"/>
                </a:tc>
                <a:extLst>
                  <a:ext uri="{0D108BD9-81ED-4DB2-BD59-A6C34878D82A}">
                    <a16:rowId xmlns:a16="http://schemas.microsoft.com/office/drawing/2014/main" val="10005"/>
                  </a:ext>
                </a:extLst>
              </a:tr>
              <a:tr h="370840">
                <a:tc>
                  <a:txBody>
                    <a:bodyPr/>
                    <a:lstStyle/>
                    <a:p>
                      <a:pPr algn="r" rtl="1"/>
                      <a:r>
                        <a:rPr lang="fa-IR" sz="1600" dirty="0">
                          <a:cs typeface="B Nazanin" panose="00000400000000000000" pitchFamily="2" charset="-78"/>
                        </a:rPr>
                        <a:t>شناسایی مراکز با لاین تحقیقاتی مشخص </a:t>
                      </a:r>
                    </a:p>
                    <a:p>
                      <a:pPr algn="r" rtl="1"/>
                      <a:r>
                        <a:rPr lang="fa-IR" sz="1600" dirty="0">
                          <a:cs typeface="B Nazanin" panose="00000400000000000000" pitchFamily="2" charset="-78"/>
                        </a:rPr>
                        <a:t>تمرکز</a:t>
                      </a:r>
                      <a:r>
                        <a:rPr lang="fa-IR" sz="1600" baseline="0" dirty="0">
                          <a:cs typeface="B Nazanin" panose="00000400000000000000" pitchFamily="2" charset="-78"/>
                        </a:rPr>
                        <a:t> بر تقویت این مراکز </a:t>
                      </a:r>
                    </a:p>
                    <a:p>
                      <a:pPr algn="r" rtl="1"/>
                      <a:r>
                        <a:rPr lang="fa-IR" sz="1600" baseline="0" dirty="0">
                          <a:cs typeface="B Nazanin" panose="00000400000000000000" pitchFamily="2" charset="-78"/>
                        </a:rPr>
                        <a:t>تقویت مراکز با لاین تحقیقاتی مشخص جهت انجام پروژه های پاسخگو</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تدوین لاین</a:t>
                      </a:r>
                      <a:r>
                        <a:rPr lang="fa-IR" sz="1600" baseline="0" dirty="0">
                          <a:cs typeface="B Nazanin" panose="00000400000000000000" pitchFamily="2" charset="-78"/>
                        </a:rPr>
                        <a:t> های تحقیقاتی مراکز </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شناسایی</a:t>
                      </a:r>
                      <a:r>
                        <a:rPr lang="fa-IR" sz="1600" baseline="0" dirty="0">
                          <a:cs typeface="B Nazanin" panose="00000400000000000000" pitchFamily="2" charset="-78"/>
                        </a:rPr>
                        <a:t> مراکز با ظرفیت های مرجع شدن</a:t>
                      </a:r>
                      <a:endParaRPr lang="en-US" sz="1600" dirty="0">
                        <a:cs typeface="B Nazanin" panose="00000400000000000000" pitchFamily="2" charset="-78"/>
                      </a:endParaRPr>
                    </a:p>
                  </a:txBody>
                  <a:tcPr/>
                </a:tc>
                <a:tc>
                  <a:txBody>
                    <a:bodyPr/>
                    <a:lstStyle/>
                    <a:p>
                      <a:pPr algn="ctr" rtl="1"/>
                      <a:r>
                        <a:rPr lang="fa-IR" sz="1600" dirty="0">
                          <a:cs typeface="B Nazanin" panose="00000400000000000000" pitchFamily="2" charset="-78"/>
                        </a:rPr>
                        <a:t>مرجعیت</a:t>
                      </a:r>
                      <a:r>
                        <a:rPr lang="fa-IR" sz="1600" baseline="0" dirty="0">
                          <a:cs typeface="B Nazanin" panose="00000400000000000000" pitchFamily="2" charset="-78"/>
                        </a:rPr>
                        <a:t> علمی </a:t>
                      </a:r>
                      <a:endParaRPr lang="en-US" sz="1600" dirty="0">
                        <a:cs typeface="B Nazanin" panose="00000400000000000000" pitchFamily="2" charset="-78"/>
                      </a:endParaRPr>
                    </a:p>
                  </a:txBody>
                  <a:tcPr/>
                </a:tc>
                <a:tc vMerge="1">
                  <a:txBody>
                    <a:bodyPr/>
                    <a:lstStyle/>
                    <a:p>
                      <a:endParaRPr lang="en-US" sz="1600" dirty="0">
                        <a:cs typeface="B Nazanin" panose="00000400000000000000" pitchFamily="2" charset="-78"/>
                      </a:endParaRPr>
                    </a:p>
                  </a:txBody>
                  <a:tcPr vert="vert"/>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7635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TotalTime>
  <Words>1851</Words>
  <Application>Microsoft Office PowerPoint</Application>
  <PresentationFormat>Widescreen</PresentationFormat>
  <Paragraphs>285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 Nazanin</vt:lpstr>
      <vt:lpstr>Calibri</vt:lpstr>
      <vt:lpstr>Calibri Light</vt:lpstr>
      <vt:lpstr>Office Theme</vt:lpstr>
      <vt:lpstr>اولین سند راهبردی جهت افزایش بهره وری تحقیقات سلامت به منظور افزایش کارایی نظام سلامت</vt:lpstr>
      <vt:lpstr>نگهداشت نیروی انسانی متعهد و خلاق از اولویت های معاونت پژوهشی است</vt:lpstr>
      <vt:lpstr>PowerPoint Presentation</vt:lpstr>
      <vt:lpstr>PowerPoint Presentation</vt:lpstr>
      <vt:lpstr>هدایت نخبگان پژوهشی به سمت فعالیت های مشارکتی و مسئله محور </vt:lpstr>
      <vt:lpstr>PowerPoint Presentation</vt:lpstr>
      <vt:lpstr>PowerPoint Presentation</vt:lpstr>
      <vt:lpstr>PowerPoint Presentation</vt:lpstr>
      <vt:lpstr>PowerPoint Presentation</vt:lpstr>
      <vt:lpstr>توسعه شاخص های انتشارات </vt:lpstr>
      <vt:lpstr>PowerPoint Presentation</vt:lpstr>
      <vt:lpstr>ارتقای دیپلماسی سلامت</vt:lpstr>
      <vt:lpstr>PowerPoint Presentation</vt:lpstr>
      <vt:lpstr>توسعه فعالیت های فناوری </vt:lpstr>
      <vt:lpstr>PowerPoint Presentation</vt:lpstr>
      <vt:lpstr>با تشکر از توجه شما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اولین سند راهبردی جهت افزایش بهره وری تحقیقات سلامت به منظور افزایش کارایی نظام سلامت</dc:title>
  <dc:creator>Sajad Sahab</dc:creator>
  <cp:lastModifiedBy>USER</cp:lastModifiedBy>
  <cp:revision>38</cp:revision>
  <dcterms:created xsi:type="dcterms:W3CDTF">2023-07-05T10:37:46Z</dcterms:created>
  <dcterms:modified xsi:type="dcterms:W3CDTF">2023-08-01T10:08:35Z</dcterms:modified>
</cp:coreProperties>
</file>